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3344" r:id="rId3"/>
    <p:sldId id="559" r:id="rId4"/>
    <p:sldId id="560" r:id="rId5"/>
    <p:sldId id="566" r:id="rId6"/>
    <p:sldId id="562" r:id="rId7"/>
    <p:sldId id="563" r:id="rId8"/>
    <p:sldId id="564" r:id="rId9"/>
    <p:sldId id="567" r:id="rId10"/>
    <p:sldId id="568" r:id="rId11"/>
    <p:sldId id="557" r:id="rId12"/>
    <p:sldId id="569" r:id="rId13"/>
    <p:sldId id="5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C19"/>
    <a:srgbClr val="F9AF31"/>
    <a:srgbClr val="099BDD"/>
    <a:srgbClr val="31A8DC"/>
    <a:srgbClr val="3BA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D9AF1-9AFF-42AC-9E37-398DE08393C6}" type="doc">
      <dgm:prSet loTypeId="urn:microsoft.com/office/officeart/2011/layout/CircleProcess" loCatId="process" qsTypeId="urn:microsoft.com/office/officeart/2005/8/quickstyle/simple5" qsCatId="simple" csTypeId="urn:microsoft.com/office/officeart/2005/8/colors/accent0_3" csCatId="mainScheme" phldr="1"/>
      <dgm:spPr/>
      <dgm:t>
        <a:bodyPr/>
        <a:lstStyle/>
        <a:p>
          <a:endParaRPr lang="en-US"/>
        </a:p>
      </dgm:t>
    </dgm:pt>
    <dgm:pt modelId="{60E6C0EA-FB75-42BE-A623-97E9F632EE15}">
      <dgm:prSet phldrT="[Text]" custT="1"/>
      <dgm:spPr>
        <a:solidFill>
          <a:srgbClr val="F9AF31"/>
        </a:solidFill>
      </dgm:spPr>
      <dgm:t>
        <a:bodyPr/>
        <a:lstStyle/>
        <a:p>
          <a:r>
            <a:rPr lang="en-US" sz="1600" b="1" dirty="0">
              <a:solidFill>
                <a:schemeClr val="bg1"/>
              </a:solidFill>
              <a:latin typeface="Quattrocento Sans" panose="020B0502050000020003" pitchFamily="34" charset="0"/>
              <a:cs typeface="Segoe UI" panose="020B0502040204020203" pitchFamily="34" charset="0"/>
            </a:rPr>
            <a:t>Market</a:t>
          </a:r>
        </a:p>
      </dgm:t>
    </dgm:pt>
    <dgm:pt modelId="{E1609E25-F67C-46BC-AB25-B2D3C1456474}" type="parTrans" cxnId="{DBCB1410-2AC3-4DAE-934B-9C818D108271}">
      <dgm:prSet/>
      <dgm:spPr/>
      <dgm:t>
        <a:bodyPr/>
        <a:lstStyle/>
        <a:p>
          <a:endParaRPr lang="en-US"/>
        </a:p>
      </dgm:t>
    </dgm:pt>
    <dgm:pt modelId="{852C674F-17C6-41ED-9629-54C7A89B709F}" type="sibTrans" cxnId="{DBCB1410-2AC3-4DAE-934B-9C818D108271}">
      <dgm:prSet/>
      <dgm:spPr/>
      <dgm:t>
        <a:bodyPr/>
        <a:lstStyle/>
        <a:p>
          <a:endParaRPr lang="en-US"/>
        </a:p>
      </dgm:t>
    </dgm:pt>
    <dgm:pt modelId="{AD1CDFB9-4AFF-43E1-90DB-32CEA4DAC240}">
      <dgm:prSet phldrT="[Text]" custT="1"/>
      <dgm:spPr>
        <a:solidFill>
          <a:srgbClr val="F9AF31"/>
        </a:solidFill>
      </dgm:spPr>
      <dgm:t>
        <a:bodyPr/>
        <a:lstStyle/>
        <a:p>
          <a:r>
            <a:rPr lang="en-US" sz="1600" b="1" dirty="0">
              <a:solidFill>
                <a:schemeClr val="bg1"/>
              </a:solidFill>
              <a:latin typeface="Quattrocento Sans" panose="020B0502050000020003" pitchFamily="34" charset="0"/>
              <a:cs typeface="Segoe UI" panose="020B0502040204020203" pitchFamily="34" charset="0"/>
            </a:rPr>
            <a:t>Return Ability</a:t>
          </a:r>
        </a:p>
      </dgm:t>
    </dgm:pt>
    <dgm:pt modelId="{7CB1DE88-E108-4661-BC75-47FD4A044054}" type="parTrans" cxnId="{BD9B7592-DAF2-4531-8DFC-31F1C089F2ED}">
      <dgm:prSet/>
      <dgm:spPr/>
      <dgm:t>
        <a:bodyPr/>
        <a:lstStyle/>
        <a:p>
          <a:endParaRPr lang="en-US"/>
        </a:p>
      </dgm:t>
    </dgm:pt>
    <dgm:pt modelId="{856BBB80-6E35-4C9B-BB09-4942071EE113}" type="sibTrans" cxnId="{BD9B7592-DAF2-4531-8DFC-31F1C089F2ED}">
      <dgm:prSet/>
      <dgm:spPr/>
      <dgm:t>
        <a:bodyPr/>
        <a:lstStyle/>
        <a:p>
          <a:endParaRPr lang="en-US"/>
        </a:p>
      </dgm:t>
    </dgm:pt>
    <dgm:pt modelId="{B6AE7038-D251-4B2B-AE4E-CD7BD90E7E27}">
      <dgm:prSet custT="1"/>
      <dgm:spPr>
        <a:solidFill>
          <a:srgbClr val="F9AF31">
            <a:alpha val="90000"/>
          </a:srgbClr>
        </a:solidFill>
      </dgm:spPr>
      <dgm:t>
        <a:bodyPr/>
        <a:lstStyle/>
        <a:p>
          <a:r>
            <a:rPr lang="en-US" sz="1600" b="1" dirty="0">
              <a:solidFill>
                <a:schemeClr val="bg1"/>
              </a:solidFill>
              <a:latin typeface="Quattrocento Sans" panose="020B0502050000020003" pitchFamily="34" charset="0"/>
              <a:cs typeface="Segoe UI" panose="020B0502040204020203" pitchFamily="34" charset="0"/>
            </a:rPr>
            <a:t>Founder/ Team</a:t>
          </a:r>
        </a:p>
      </dgm:t>
    </dgm:pt>
    <dgm:pt modelId="{ED54EB94-B525-4593-A7AD-D9DEC2B1479B}" type="parTrans" cxnId="{72E63A7B-E987-40C8-A106-8A6862C0B4BF}">
      <dgm:prSet/>
      <dgm:spPr/>
      <dgm:t>
        <a:bodyPr/>
        <a:lstStyle/>
        <a:p>
          <a:endParaRPr lang="en-US"/>
        </a:p>
      </dgm:t>
    </dgm:pt>
    <dgm:pt modelId="{A797987A-F1DF-42C9-8FB9-C4D25820C4B3}" type="sibTrans" cxnId="{72E63A7B-E987-40C8-A106-8A6862C0B4BF}">
      <dgm:prSet/>
      <dgm:spPr/>
      <dgm:t>
        <a:bodyPr/>
        <a:lstStyle/>
        <a:p>
          <a:endParaRPr lang="en-US"/>
        </a:p>
      </dgm:t>
    </dgm:pt>
    <dgm:pt modelId="{C2AC4B96-F73C-4F02-9209-B5A33F3C8372}">
      <dgm:prSet/>
      <dgm:spPr/>
      <dgm:t>
        <a:bodyPr/>
        <a:lstStyle/>
        <a:p>
          <a:endParaRPr lang="en-US" dirty="0"/>
        </a:p>
      </dgm:t>
    </dgm:pt>
    <dgm:pt modelId="{8203E212-2BB5-46AD-92C1-A12F46DFE64A}" type="parTrans" cxnId="{9367657D-EC75-43D7-A578-54A6AA602CEA}">
      <dgm:prSet/>
      <dgm:spPr/>
      <dgm:t>
        <a:bodyPr/>
        <a:lstStyle/>
        <a:p>
          <a:endParaRPr lang="en-US"/>
        </a:p>
      </dgm:t>
    </dgm:pt>
    <dgm:pt modelId="{9ECCDAD0-F5D1-489A-8F23-65D3A8DAD03E}" type="sibTrans" cxnId="{9367657D-EC75-43D7-A578-54A6AA602CEA}">
      <dgm:prSet/>
      <dgm:spPr/>
      <dgm:t>
        <a:bodyPr/>
        <a:lstStyle/>
        <a:p>
          <a:endParaRPr lang="en-US"/>
        </a:p>
      </dgm:t>
    </dgm:pt>
    <dgm:pt modelId="{0F733B4C-32AB-4D50-8C8E-D54261ECF638}">
      <dgm:prSet custT="1"/>
      <dgm:spPr>
        <a:solidFill>
          <a:srgbClr val="F9AF31"/>
        </a:solidFill>
      </dgm:spPr>
      <dgm:t>
        <a:bodyPr/>
        <a:lstStyle/>
        <a:p>
          <a:r>
            <a:rPr lang="en-US" sz="1600" b="1" dirty="0">
              <a:solidFill>
                <a:schemeClr val="bg1"/>
              </a:solidFill>
              <a:latin typeface="Quattrocento Sans" panose="020B0502050000020003" pitchFamily="34" charset="0"/>
              <a:cs typeface="Segoe UI" panose="020B0502040204020203" pitchFamily="34" charset="0"/>
            </a:rPr>
            <a:t>Impact</a:t>
          </a:r>
        </a:p>
      </dgm:t>
    </dgm:pt>
    <dgm:pt modelId="{F9BD46ED-273F-48B9-9C5E-7186BBEAB9A0}" type="parTrans" cxnId="{6D7E8411-EAF7-4BB6-9B7B-C5DBA8A28247}">
      <dgm:prSet/>
      <dgm:spPr/>
      <dgm:t>
        <a:bodyPr/>
        <a:lstStyle/>
        <a:p>
          <a:endParaRPr lang="en-US"/>
        </a:p>
      </dgm:t>
    </dgm:pt>
    <dgm:pt modelId="{31B43F1F-4D44-4CF1-8120-89B0F5EE5FB2}" type="sibTrans" cxnId="{6D7E8411-EAF7-4BB6-9B7B-C5DBA8A28247}">
      <dgm:prSet/>
      <dgm:spPr/>
      <dgm:t>
        <a:bodyPr/>
        <a:lstStyle/>
        <a:p>
          <a:endParaRPr lang="en-US"/>
        </a:p>
      </dgm:t>
    </dgm:pt>
    <dgm:pt modelId="{1591C833-7B1E-4837-ADD3-9948468A73E3}">
      <dgm:prSet phldrT="[Text]" custT="1"/>
      <dgm:spPr>
        <a:solidFill>
          <a:srgbClr val="F9AF31"/>
        </a:solidFill>
      </dgm:spPr>
      <dgm:t>
        <a:bodyPr/>
        <a:lstStyle/>
        <a:p>
          <a:r>
            <a:rPr lang="en-US" sz="1600" b="1" dirty="0">
              <a:solidFill>
                <a:schemeClr val="bg1"/>
              </a:solidFill>
              <a:latin typeface="Quattrocento Sans" panose="020B0502050000020003" pitchFamily="34" charset="0"/>
              <a:cs typeface="Segoe UI" panose="020B0502040204020203" pitchFamily="34" charset="0"/>
            </a:rPr>
            <a:t>Business Model</a:t>
          </a:r>
        </a:p>
      </dgm:t>
    </dgm:pt>
    <dgm:pt modelId="{08858619-FFFB-4CD3-A4FF-7E893EFD3B80}" type="sibTrans" cxnId="{A381AC6D-B5F3-44A3-86D2-41108BFE114A}">
      <dgm:prSet/>
      <dgm:spPr/>
      <dgm:t>
        <a:bodyPr/>
        <a:lstStyle/>
        <a:p>
          <a:endParaRPr lang="en-US"/>
        </a:p>
      </dgm:t>
    </dgm:pt>
    <dgm:pt modelId="{69AB6361-B190-4A30-9332-EDB0ED45B2CE}" type="parTrans" cxnId="{A381AC6D-B5F3-44A3-86D2-41108BFE114A}">
      <dgm:prSet/>
      <dgm:spPr/>
      <dgm:t>
        <a:bodyPr/>
        <a:lstStyle/>
        <a:p>
          <a:endParaRPr lang="en-US"/>
        </a:p>
      </dgm:t>
    </dgm:pt>
    <dgm:pt modelId="{4F8F0FFD-C23F-4107-9638-73C534ED2B8E}" type="pres">
      <dgm:prSet presAssocID="{D28D9AF1-9AFF-42AC-9E37-398DE08393C6}" presName="Name0" presStyleCnt="0">
        <dgm:presLayoutVars>
          <dgm:chMax val="11"/>
          <dgm:chPref val="11"/>
          <dgm:dir/>
          <dgm:resizeHandles/>
        </dgm:presLayoutVars>
      </dgm:prSet>
      <dgm:spPr/>
    </dgm:pt>
    <dgm:pt modelId="{AE1ED447-F2B1-416B-A286-930C3D6A86FE}" type="pres">
      <dgm:prSet presAssocID="{AD1CDFB9-4AFF-43E1-90DB-32CEA4DAC240}" presName="Accent5" presStyleCnt="0"/>
      <dgm:spPr/>
    </dgm:pt>
    <dgm:pt modelId="{7FCD281D-2BA5-4E53-BC06-2E7192556EF3}" type="pres">
      <dgm:prSet presAssocID="{AD1CDFB9-4AFF-43E1-90DB-32CEA4DAC240}" presName="Accent" presStyleLbl="node1" presStyleIdx="0" presStyleCnt="5" custLinFactNeighborX="82063" custLinFactNeighborY="597"/>
      <dgm:spPr>
        <a:solidFill>
          <a:srgbClr val="31A8DC"/>
        </a:solidFill>
      </dgm:spPr>
    </dgm:pt>
    <dgm:pt modelId="{9B29BB26-F911-468D-8667-F6641FB96D91}" type="pres">
      <dgm:prSet presAssocID="{AD1CDFB9-4AFF-43E1-90DB-32CEA4DAC240}" presName="ParentBackground5" presStyleCnt="0"/>
      <dgm:spPr/>
    </dgm:pt>
    <dgm:pt modelId="{CFE1F51B-1B2D-469F-A6B0-67EC5EFAF465}" type="pres">
      <dgm:prSet presAssocID="{AD1CDFB9-4AFF-43E1-90DB-32CEA4DAC240}" presName="ParentBackground" presStyleLbl="fgAcc1" presStyleIdx="0" presStyleCnt="5" custLinFactNeighborX="67662" custLinFactNeighborY="1"/>
      <dgm:spPr/>
    </dgm:pt>
    <dgm:pt modelId="{6FB8DBD1-EA07-41C8-8B2C-4467A6EB6FB0}" type="pres">
      <dgm:prSet presAssocID="{AD1CDFB9-4AFF-43E1-90DB-32CEA4DAC240}" presName="Parent5" presStyleLbl="revTx" presStyleIdx="0" presStyleCnt="1">
        <dgm:presLayoutVars>
          <dgm:chMax val="1"/>
          <dgm:chPref val="1"/>
          <dgm:bulletEnabled val="1"/>
        </dgm:presLayoutVars>
      </dgm:prSet>
      <dgm:spPr/>
    </dgm:pt>
    <dgm:pt modelId="{4E1F50C7-72DF-45E0-8E07-51E00F1277B6}" type="pres">
      <dgm:prSet presAssocID="{0F733B4C-32AB-4D50-8C8E-D54261ECF638}" presName="Accent4" presStyleCnt="0"/>
      <dgm:spPr/>
    </dgm:pt>
    <dgm:pt modelId="{C4E80633-E87A-4235-A970-2BF950896AFA}" type="pres">
      <dgm:prSet presAssocID="{0F733B4C-32AB-4D50-8C8E-D54261ECF638}" presName="Accent" presStyleLbl="node1" presStyleIdx="1" presStyleCnt="5" custLinFactNeighborX="22464"/>
      <dgm:spPr>
        <a:solidFill>
          <a:srgbClr val="31A8DC"/>
        </a:solidFill>
      </dgm:spPr>
    </dgm:pt>
    <dgm:pt modelId="{259E9E78-473D-493F-82EF-D8125FFC0CDE}" type="pres">
      <dgm:prSet presAssocID="{0F733B4C-32AB-4D50-8C8E-D54261ECF638}" presName="ParentBackground4" presStyleCnt="0"/>
      <dgm:spPr/>
    </dgm:pt>
    <dgm:pt modelId="{4CEA1DCF-0C91-4C0C-879E-07F8E132F579}" type="pres">
      <dgm:prSet presAssocID="{0F733B4C-32AB-4D50-8C8E-D54261ECF638}" presName="ParentBackground" presStyleLbl="fgAcc1" presStyleIdx="1" presStyleCnt="5" custLinFactNeighborX="34020" custLinFactNeighborY="-945"/>
      <dgm:spPr/>
    </dgm:pt>
    <dgm:pt modelId="{8E3268E2-ACAA-4CAA-B62B-847FA7E3D132}" type="pres">
      <dgm:prSet presAssocID="{0F733B4C-32AB-4D50-8C8E-D54261ECF638}" presName="Parent4" presStyleLbl="revTx" presStyleIdx="0" presStyleCnt="1">
        <dgm:presLayoutVars>
          <dgm:chMax val="1"/>
          <dgm:chPref val="1"/>
          <dgm:bulletEnabled val="1"/>
        </dgm:presLayoutVars>
      </dgm:prSet>
      <dgm:spPr/>
    </dgm:pt>
    <dgm:pt modelId="{33FAC55B-87CC-4EEF-A54A-A0A02360B6BE}" type="pres">
      <dgm:prSet presAssocID="{1591C833-7B1E-4837-ADD3-9948468A73E3}" presName="Accent3" presStyleCnt="0"/>
      <dgm:spPr/>
    </dgm:pt>
    <dgm:pt modelId="{9F056D66-53F2-45CB-8994-16DCE18C89DA}" type="pres">
      <dgm:prSet presAssocID="{1591C833-7B1E-4837-ADD3-9948468A73E3}" presName="Accent" presStyleLbl="node1" presStyleIdx="2" presStyleCnt="5" custLinFactNeighborX="-467" custLinFactNeighborY="-1608"/>
      <dgm:spPr>
        <a:solidFill>
          <a:srgbClr val="31A8DC"/>
        </a:solidFill>
      </dgm:spPr>
    </dgm:pt>
    <dgm:pt modelId="{AE5A5AAF-68CF-4CBD-8F10-FFFB8D5CDE04}" type="pres">
      <dgm:prSet presAssocID="{1591C833-7B1E-4837-ADD3-9948468A73E3}" presName="ParentBackground3" presStyleCnt="0"/>
      <dgm:spPr/>
    </dgm:pt>
    <dgm:pt modelId="{C15A9752-6868-4296-811A-9B8B151AC57E}" type="pres">
      <dgm:prSet presAssocID="{1591C833-7B1E-4837-ADD3-9948468A73E3}" presName="ParentBackground" presStyleLbl="fgAcc1" presStyleIdx="2" presStyleCnt="5" custLinFactNeighborX="-706" custLinFactNeighborY="-2748"/>
      <dgm:spPr/>
    </dgm:pt>
    <dgm:pt modelId="{CECDCB33-652F-4D56-9C83-2359C35FC3FE}" type="pres">
      <dgm:prSet presAssocID="{1591C833-7B1E-4837-ADD3-9948468A73E3}" presName="Parent3" presStyleLbl="revTx" presStyleIdx="0" presStyleCnt="1">
        <dgm:presLayoutVars>
          <dgm:chMax val="1"/>
          <dgm:chPref val="1"/>
          <dgm:bulletEnabled val="1"/>
        </dgm:presLayoutVars>
      </dgm:prSet>
      <dgm:spPr/>
    </dgm:pt>
    <dgm:pt modelId="{44423DB8-EDC0-4BCF-8E78-44828D2C89DA}" type="pres">
      <dgm:prSet presAssocID="{60E6C0EA-FB75-42BE-A623-97E9F632EE15}" presName="Accent2" presStyleCnt="0"/>
      <dgm:spPr/>
    </dgm:pt>
    <dgm:pt modelId="{E4ED638C-76E9-4968-B9DC-985AC08FD8B3}" type="pres">
      <dgm:prSet presAssocID="{60E6C0EA-FB75-42BE-A623-97E9F632EE15}" presName="Accent" presStyleLbl="node1" presStyleIdx="3" presStyleCnt="5" custLinFactNeighborX="-22003" custLinFactNeighborY="-1608"/>
      <dgm:spPr>
        <a:solidFill>
          <a:srgbClr val="31A8DC"/>
        </a:solidFill>
      </dgm:spPr>
    </dgm:pt>
    <dgm:pt modelId="{226916C4-884B-484F-9AD4-62EF5EEF906E}" type="pres">
      <dgm:prSet presAssocID="{60E6C0EA-FB75-42BE-A623-97E9F632EE15}" presName="ParentBackground2" presStyleCnt="0"/>
      <dgm:spPr/>
    </dgm:pt>
    <dgm:pt modelId="{8C13143B-FCDB-408F-A867-533D06609DCC}" type="pres">
      <dgm:prSet presAssocID="{60E6C0EA-FB75-42BE-A623-97E9F632EE15}" presName="ParentBackground" presStyleLbl="fgAcc1" presStyleIdx="3" presStyleCnt="5" custLinFactNeighborX="-34268" custLinFactNeighborY="-2748"/>
      <dgm:spPr/>
    </dgm:pt>
    <dgm:pt modelId="{F09642CC-5655-44EB-AF51-EA1CFC1C8634}" type="pres">
      <dgm:prSet presAssocID="{60E6C0EA-FB75-42BE-A623-97E9F632EE15}" presName="Parent2" presStyleLbl="revTx" presStyleIdx="0" presStyleCnt="1">
        <dgm:presLayoutVars>
          <dgm:chMax val="1"/>
          <dgm:chPref val="1"/>
          <dgm:bulletEnabled val="1"/>
        </dgm:presLayoutVars>
      </dgm:prSet>
      <dgm:spPr/>
    </dgm:pt>
    <dgm:pt modelId="{042BDD1A-F844-4169-818E-3968C7888561}" type="pres">
      <dgm:prSet presAssocID="{B6AE7038-D251-4B2B-AE4E-CD7BD90E7E27}" presName="Accent1" presStyleCnt="0"/>
      <dgm:spPr/>
    </dgm:pt>
    <dgm:pt modelId="{DCBA24E1-08F6-42ED-8FEF-63FF87788543}" type="pres">
      <dgm:prSet presAssocID="{B6AE7038-D251-4B2B-AE4E-CD7BD90E7E27}" presName="Accent" presStyleLbl="node1" presStyleIdx="4" presStyleCnt="5" custLinFactNeighborX="-45415" custLinFactNeighborY="-1608"/>
      <dgm:spPr>
        <a:solidFill>
          <a:srgbClr val="31A8DC"/>
        </a:solidFill>
      </dgm:spPr>
    </dgm:pt>
    <dgm:pt modelId="{85DFAF75-4105-4FBA-8C37-CC8FF4880E75}" type="pres">
      <dgm:prSet presAssocID="{B6AE7038-D251-4B2B-AE4E-CD7BD90E7E27}" presName="ParentBackground1" presStyleCnt="0"/>
      <dgm:spPr/>
    </dgm:pt>
    <dgm:pt modelId="{861D67A4-AF73-4DE6-86A9-721B0F661C57}" type="pres">
      <dgm:prSet presAssocID="{B6AE7038-D251-4B2B-AE4E-CD7BD90E7E27}" presName="ParentBackground" presStyleLbl="fgAcc1" presStyleIdx="4" presStyleCnt="5" custLinFactNeighborX="-69998" custLinFactNeighborY="-2924"/>
      <dgm:spPr/>
    </dgm:pt>
    <dgm:pt modelId="{73C7D8CC-131F-4282-896C-A9B0B87FDABC}" type="pres">
      <dgm:prSet presAssocID="{B6AE7038-D251-4B2B-AE4E-CD7BD90E7E27}" presName="Child1" presStyleLbl="revTx" presStyleIdx="0" presStyleCnt="1">
        <dgm:presLayoutVars>
          <dgm:chMax val="0"/>
          <dgm:chPref val="0"/>
          <dgm:bulletEnabled val="1"/>
        </dgm:presLayoutVars>
      </dgm:prSet>
      <dgm:spPr/>
    </dgm:pt>
    <dgm:pt modelId="{9EC1DDAB-9876-4570-B0D3-32D4B98C1027}" type="pres">
      <dgm:prSet presAssocID="{B6AE7038-D251-4B2B-AE4E-CD7BD90E7E27}" presName="Parent1" presStyleLbl="revTx" presStyleIdx="0" presStyleCnt="1">
        <dgm:presLayoutVars>
          <dgm:chMax val="1"/>
          <dgm:chPref val="1"/>
          <dgm:bulletEnabled val="1"/>
        </dgm:presLayoutVars>
      </dgm:prSet>
      <dgm:spPr/>
    </dgm:pt>
  </dgm:ptLst>
  <dgm:cxnLst>
    <dgm:cxn modelId="{DBCB1410-2AC3-4DAE-934B-9C818D108271}" srcId="{D28D9AF1-9AFF-42AC-9E37-398DE08393C6}" destId="{60E6C0EA-FB75-42BE-A623-97E9F632EE15}" srcOrd="1" destOrd="0" parTransId="{E1609E25-F67C-46BC-AB25-B2D3C1456474}" sibTransId="{852C674F-17C6-41ED-9629-54C7A89B709F}"/>
    <dgm:cxn modelId="{6D7E8411-EAF7-4BB6-9B7B-C5DBA8A28247}" srcId="{D28D9AF1-9AFF-42AC-9E37-398DE08393C6}" destId="{0F733B4C-32AB-4D50-8C8E-D54261ECF638}" srcOrd="3" destOrd="0" parTransId="{F9BD46ED-273F-48B9-9C5E-7186BBEAB9A0}" sibTransId="{31B43F1F-4D44-4CF1-8120-89B0F5EE5FB2}"/>
    <dgm:cxn modelId="{4139412E-0A16-4669-9E3B-3DAD4C6BB4F7}" type="presOf" srcId="{1591C833-7B1E-4837-ADD3-9948468A73E3}" destId="{C15A9752-6868-4296-811A-9B8B151AC57E}" srcOrd="0" destOrd="0" presId="urn:microsoft.com/office/officeart/2011/layout/CircleProcess"/>
    <dgm:cxn modelId="{8E8E3237-DFC6-4D09-A749-33BF1D679908}" type="presOf" srcId="{0F733B4C-32AB-4D50-8C8E-D54261ECF638}" destId="{4CEA1DCF-0C91-4C0C-879E-07F8E132F579}" srcOrd="0" destOrd="0" presId="urn:microsoft.com/office/officeart/2011/layout/CircleProcess"/>
    <dgm:cxn modelId="{81A3383A-D84E-4FEB-A232-593CB29E8291}" type="presOf" srcId="{B6AE7038-D251-4B2B-AE4E-CD7BD90E7E27}" destId="{861D67A4-AF73-4DE6-86A9-721B0F661C57}" srcOrd="0" destOrd="0" presId="urn:microsoft.com/office/officeart/2011/layout/CircleProcess"/>
    <dgm:cxn modelId="{6D7F713B-D35A-43D3-ABDE-46890A95BB53}" type="presOf" srcId="{60E6C0EA-FB75-42BE-A623-97E9F632EE15}" destId="{F09642CC-5655-44EB-AF51-EA1CFC1C8634}" srcOrd="1" destOrd="0" presId="urn:microsoft.com/office/officeart/2011/layout/CircleProcess"/>
    <dgm:cxn modelId="{82110F3D-C94D-430F-8866-360330DB4061}" type="presOf" srcId="{B6AE7038-D251-4B2B-AE4E-CD7BD90E7E27}" destId="{9EC1DDAB-9876-4570-B0D3-32D4B98C1027}" srcOrd="1" destOrd="0" presId="urn:microsoft.com/office/officeart/2011/layout/CircleProcess"/>
    <dgm:cxn modelId="{C65E3344-A508-42F5-8E01-E796301C4D97}" type="presOf" srcId="{60E6C0EA-FB75-42BE-A623-97E9F632EE15}" destId="{8C13143B-FCDB-408F-A867-533D06609DCC}" srcOrd="0" destOrd="0" presId="urn:microsoft.com/office/officeart/2011/layout/CircleProcess"/>
    <dgm:cxn modelId="{A381AC6D-B5F3-44A3-86D2-41108BFE114A}" srcId="{D28D9AF1-9AFF-42AC-9E37-398DE08393C6}" destId="{1591C833-7B1E-4837-ADD3-9948468A73E3}" srcOrd="2" destOrd="0" parTransId="{69AB6361-B190-4A30-9332-EDB0ED45B2CE}" sibTransId="{08858619-FFFB-4CD3-A4FF-7E893EFD3B80}"/>
    <dgm:cxn modelId="{10DB7377-381A-4408-B2B8-370F84F17DAF}" type="presOf" srcId="{D28D9AF1-9AFF-42AC-9E37-398DE08393C6}" destId="{4F8F0FFD-C23F-4107-9638-73C534ED2B8E}" srcOrd="0" destOrd="0" presId="urn:microsoft.com/office/officeart/2011/layout/CircleProcess"/>
    <dgm:cxn modelId="{72E63A7B-E987-40C8-A106-8A6862C0B4BF}" srcId="{D28D9AF1-9AFF-42AC-9E37-398DE08393C6}" destId="{B6AE7038-D251-4B2B-AE4E-CD7BD90E7E27}" srcOrd="0" destOrd="0" parTransId="{ED54EB94-B525-4593-A7AD-D9DEC2B1479B}" sibTransId="{A797987A-F1DF-42C9-8FB9-C4D25820C4B3}"/>
    <dgm:cxn modelId="{9367657D-EC75-43D7-A578-54A6AA602CEA}" srcId="{B6AE7038-D251-4B2B-AE4E-CD7BD90E7E27}" destId="{C2AC4B96-F73C-4F02-9209-B5A33F3C8372}" srcOrd="0" destOrd="0" parTransId="{8203E212-2BB5-46AD-92C1-A12F46DFE64A}" sibTransId="{9ECCDAD0-F5D1-489A-8F23-65D3A8DAD03E}"/>
    <dgm:cxn modelId="{BD9B7592-DAF2-4531-8DFC-31F1C089F2ED}" srcId="{D28D9AF1-9AFF-42AC-9E37-398DE08393C6}" destId="{AD1CDFB9-4AFF-43E1-90DB-32CEA4DAC240}" srcOrd="4" destOrd="0" parTransId="{7CB1DE88-E108-4661-BC75-47FD4A044054}" sibTransId="{856BBB80-6E35-4C9B-BB09-4942071EE113}"/>
    <dgm:cxn modelId="{9222F293-878B-46F7-BC61-190C4FA6291F}" type="presOf" srcId="{AD1CDFB9-4AFF-43E1-90DB-32CEA4DAC240}" destId="{CFE1F51B-1B2D-469F-A6B0-67EC5EFAF465}" srcOrd="0" destOrd="0" presId="urn:microsoft.com/office/officeart/2011/layout/CircleProcess"/>
    <dgm:cxn modelId="{B40115BA-0C5A-4A33-9788-D013CD15FFF9}" type="presOf" srcId="{0F733B4C-32AB-4D50-8C8E-D54261ECF638}" destId="{8E3268E2-ACAA-4CAA-B62B-847FA7E3D132}" srcOrd="1" destOrd="0" presId="urn:microsoft.com/office/officeart/2011/layout/CircleProcess"/>
    <dgm:cxn modelId="{E7991EBC-681C-44CA-9F3E-F080128B1E84}" type="presOf" srcId="{AD1CDFB9-4AFF-43E1-90DB-32CEA4DAC240}" destId="{6FB8DBD1-EA07-41C8-8B2C-4467A6EB6FB0}" srcOrd="1" destOrd="0" presId="urn:microsoft.com/office/officeart/2011/layout/CircleProcess"/>
    <dgm:cxn modelId="{5AB196D7-F20F-4931-9798-AC3D70C49813}" type="presOf" srcId="{1591C833-7B1E-4837-ADD3-9948468A73E3}" destId="{CECDCB33-652F-4D56-9C83-2359C35FC3FE}" srcOrd="1" destOrd="0" presId="urn:microsoft.com/office/officeart/2011/layout/CircleProcess"/>
    <dgm:cxn modelId="{520218FB-964C-49D4-BA68-906B473C2714}" type="presOf" srcId="{C2AC4B96-F73C-4F02-9209-B5A33F3C8372}" destId="{73C7D8CC-131F-4282-896C-A9B0B87FDABC}" srcOrd="0" destOrd="0" presId="urn:microsoft.com/office/officeart/2011/layout/CircleProcess"/>
    <dgm:cxn modelId="{77483D32-14A9-4365-86D5-416D23AB925C}" type="presParOf" srcId="{4F8F0FFD-C23F-4107-9638-73C534ED2B8E}" destId="{AE1ED447-F2B1-416B-A286-930C3D6A86FE}" srcOrd="0" destOrd="0" presId="urn:microsoft.com/office/officeart/2011/layout/CircleProcess"/>
    <dgm:cxn modelId="{584D20CD-7EBA-4D2D-856D-E55EE5F33AD4}" type="presParOf" srcId="{AE1ED447-F2B1-416B-A286-930C3D6A86FE}" destId="{7FCD281D-2BA5-4E53-BC06-2E7192556EF3}" srcOrd="0" destOrd="0" presId="urn:microsoft.com/office/officeart/2011/layout/CircleProcess"/>
    <dgm:cxn modelId="{6F5AA12B-9252-4C09-8401-602277DDB753}" type="presParOf" srcId="{4F8F0FFD-C23F-4107-9638-73C534ED2B8E}" destId="{9B29BB26-F911-468D-8667-F6641FB96D91}" srcOrd="1" destOrd="0" presId="urn:microsoft.com/office/officeart/2011/layout/CircleProcess"/>
    <dgm:cxn modelId="{3E89501F-A754-4C97-98C1-8E4D41B1FE68}" type="presParOf" srcId="{9B29BB26-F911-468D-8667-F6641FB96D91}" destId="{CFE1F51B-1B2D-469F-A6B0-67EC5EFAF465}" srcOrd="0" destOrd="0" presId="urn:microsoft.com/office/officeart/2011/layout/CircleProcess"/>
    <dgm:cxn modelId="{36F1BCF0-1525-4707-886F-B49B1BD754C7}" type="presParOf" srcId="{4F8F0FFD-C23F-4107-9638-73C534ED2B8E}" destId="{6FB8DBD1-EA07-41C8-8B2C-4467A6EB6FB0}" srcOrd="2" destOrd="0" presId="urn:microsoft.com/office/officeart/2011/layout/CircleProcess"/>
    <dgm:cxn modelId="{C3939489-4936-4BC6-AC6B-CD0D6EBC761E}" type="presParOf" srcId="{4F8F0FFD-C23F-4107-9638-73C534ED2B8E}" destId="{4E1F50C7-72DF-45E0-8E07-51E00F1277B6}" srcOrd="3" destOrd="0" presId="urn:microsoft.com/office/officeart/2011/layout/CircleProcess"/>
    <dgm:cxn modelId="{2A42CE16-EC1C-45F7-BD19-90095CA28BC9}" type="presParOf" srcId="{4E1F50C7-72DF-45E0-8E07-51E00F1277B6}" destId="{C4E80633-E87A-4235-A970-2BF950896AFA}" srcOrd="0" destOrd="0" presId="urn:microsoft.com/office/officeart/2011/layout/CircleProcess"/>
    <dgm:cxn modelId="{49D07CDC-14FE-4A89-87AB-0E6C210AFCF2}" type="presParOf" srcId="{4F8F0FFD-C23F-4107-9638-73C534ED2B8E}" destId="{259E9E78-473D-493F-82EF-D8125FFC0CDE}" srcOrd="4" destOrd="0" presId="urn:microsoft.com/office/officeart/2011/layout/CircleProcess"/>
    <dgm:cxn modelId="{90DE43C7-9AB6-47F1-B046-5FD2B15C1AFA}" type="presParOf" srcId="{259E9E78-473D-493F-82EF-D8125FFC0CDE}" destId="{4CEA1DCF-0C91-4C0C-879E-07F8E132F579}" srcOrd="0" destOrd="0" presId="urn:microsoft.com/office/officeart/2011/layout/CircleProcess"/>
    <dgm:cxn modelId="{21CB9DF4-4EAE-4E1E-B3CA-D29AF9CAAB86}" type="presParOf" srcId="{4F8F0FFD-C23F-4107-9638-73C534ED2B8E}" destId="{8E3268E2-ACAA-4CAA-B62B-847FA7E3D132}" srcOrd="5" destOrd="0" presId="urn:microsoft.com/office/officeart/2011/layout/CircleProcess"/>
    <dgm:cxn modelId="{54C44650-3C5D-43E2-A2B8-6CC5C967C8F8}" type="presParOf" srcId="{4F8F0FFD-C23F-4107-9638-73C534ED2B8E}" destId="{33FAC55B-87CC-4EEF-A54A-A0A02360B6BE}" srcOrd="6" destOrd="0" presId="urn:microsoft.com/office/officeart/2011/layout/CircleProcess"/>
    <dgm:cxn modelId="{6D8661B7-6539-4566-90F6-358C63EED84C}" type="presParOf" srcId="{33FAC55B-87CC-4EEF-A54A-A0A02360B6BE}" destId="{9F056D66-53F2-45CB-8994-16DCE18C89DA}" srcOrd="0" destOrd="0" presId="urn:microsoft.com/office/officeart/2011/layout/CircleProcess"/>
    <dgm:cxn modelId="{87DA3CC5-0C31-432E-A562-8FE42D2FFD77}" type="presParOf" srcId="{4F8F0FFD-C23F-4107-9638-73C534ED2B8E}" destId="{AE5A5AAF-68CF-4CBD-8F10-FFFB8D5CDE04}" srcOrd="7" destOrd="0" presId="urn:microsoft.com/office/officeart/2011/layout/CircleProcess"/>
    <dgm:cxn modelId="{51D6F5F8-3541-49BC-BF3F-4A1ECDD22A38}" type="presParOf" srcId="{AE5A5AAF-68CF-4CBD-8F10-FFFB8D5CDE04}" destId="{C15A9752-6868-4296-811A-9B8B151AC57E}" srcOrd="0" destOrd="0" presId="urn:microsoft.com/office/officeart/2011/layout/CircleProcess"/>
    <dgm:cxn modelId="{341DF350-DC87-4D94-9601-E2C0CA2328B2}" type="presParOf" srcId="{4F8F0FFD-C23F-4107-9638-73C534ED2B8E}" destId="{CECDCB33-652F-4D56-9C83-2359C35FC3FE}" srcOrd="8" destOrd="0" presId="urn:microsoft.com/office/officeart/2011/layout/CircleProcess"/>
    <dgm:cxn modelId="{7373FE89-FE36-4F1C-9A57-6D81B4A63BD7}" type="presParOf" srcId="{4F8F0FFD-C23F-4107-9638-73C534ED2B8E}" destId="{44423DB8-EDC0-4BCF-8E78-44828D2C89DA}" srcOrd="9" destOrd="0" presId="urn:microsoft.com/office/officeart/2011/layout/CircleProcess"/>
    <dgm:cxn modelId="{A6BA3B05-8783-43B5-8494-268AF08C0357}" type="presParOf" srcId="{44423DB8-EDC0-4BCF-8E78-44828D2C89DA}" destId="{E4ED638C-76E9-4968-B9DC-985AC08FD8B3}" srcOrd="0" destOrd="0" presId="urn:microsoft.com/office/officeart/2011/layout/CircleProcess"/>
    <dgm:cxn modelId="{36C29A0C-C5E7-48F1-B263-B3007122C4EF}" type="presParOf" srcId="{4F8F0FFD-C23F-4107-9638-73C534ED2B8E}" destId="{226916C4-884B-484F-9AD4-62EF5EEF906E}" srcOrd="10" destOrd="0" presId="urn:microsoft.com/office/officeart/2011/layout/CircleProcess"/>
    <dgm:cxn modelId="{3421C0D0-AE6F-4BC7-A318-2C1F2D104CF2}" type="presParOf" srcId="{226916C4-884B-484F-9AD4-62EF5EEF906E}" destId="{8C13143B-FCDB-408F-A867-533D06609DCC}" srcOrd="0" destOrd="0" presId="urn:microsoft.com/office/officeart/2011/layout/CircleProcess"/>
    <dgm:cxn modelId="{7BB60FD0-0DD3-4E54-8A1E-5BD83DF5393A}" type="presParOf" srcId="{4F8F0FFD-C23F-4107-9638-73C534ED2B8E}" destId="{F09642CC-5655-44EB-AF51-EA1CFC1C8634}" srcOrd="11" destOrd="0" presId="urn:microsoft.com/office/officeart/2011/layout/CircleProcess"/>
    <dgm:cxn modelId="{6524541A-1D0D-4DF8-91CE-BF7D1E9924B8}" type="presParOf" srcId="{4F8F0FFD-C23F-4107-9638-73C534ED2B8E}" destId="{042BDD1A-F844-4169-818E-3968C7888561}" srcOrd="12" destOrd="0" presId="urn:microsoft.com/office/officeart/2011/layout/CircleProcess"/>
    <dgm:cxn modelId="{A478984F-A3B3-4AD5-81F8-64A7B3C4E85E}" type="presParOf" srcId="{042BDD1A-F844-4169-818E-3968C7888561}" destId="{DCBA24E1-08F6-42ED-8FEF-63FF87788543}" srcOrd="0" destOrd="0" presId="urn:microsoft.com/office/officeart/2011/layout/CircleProcess"/>
    <dgm:cxn modelId="{0EC16274-B55C-4095-9598-292FB9D25D93}" type="presParOf" srcId="{4F8F0FFD-C23F-4107-9638-73C534ED2B8E}" destId="{85DFAF75-4105-4FBA-8C37-CC8FF4880E75}" srcOrd="13" destOrd="0" presId="urn:microsoft.com/office/officeart/2011/layout/CircleProcess"/>
    <dgm:cxn modelId="{8A0314BC-551E-4092-BCDF-6B09699A3A4F}" type="presParOf" srcId="{85DFAF75-4105-4FBA-8C37-CC8FF4880E75}" destId="{861D67A4-AF73-4DE6-86A9-721B0F661C57}" srcOrd="0" destOrd="0" presId="urn:microsoft.com/office/officeart/2011/layout/CircleProcess"/>
    <dgm:cxn modelId="{6718C6B8-4AC4-4B8D-963A-06D53E1E55DA}" type="presParOf" srcId="{4F8F0FFD-C23F-4107-9638-73C534ED2B8E}" destId="{73C7D8CC-131F-4282-896C-A9B0B87FDABC}" srcOrd="14" destOrd="0" presId="urn:microsoft.com/office/officeart/2011/layout/CircleProcess"/>
    <dgm:cxn modelId="{8987FE25-1496-4794-BCBC-B2DB77F44819}" type="presParOf" srcId="{4F8F0FFD-C23F-4107-9638-73C534ED2B8E}" destId="{9EC1DDAB-9876-4570-B0D3-32D4B98C1027}"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281D-2BA5-4E53-BC06-2E7192556EF3}">
      <dsp:nvSpPr>
        <dsp:cNvPr id="0" name=""/>
        <dsp:cNvSpPr/>
      </dsp:nvSpPr>
      <dsp:spPr>
        <a:xfrm>
          <a:off x="9256934" y="388310"/>
          <a:ext cx="1645527" cy="1645797"/>
        </a:xfrm>
        <a:prstGeom prst="ellipse">
          <a:avLst/>
        </a:prstGeom>
        <a:solidFill>
          <a:srgbClr val="31A8DC"/>
        </a:soli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E1F51B-1B2D-469F-A6B0-67EC5EFAF465}">
      <dsp:nvSpPr>
        <dsp:cNvPr id="0" name=""/>
        <dsp:cNvSpPr/>
      </dsp:nvSpPr>
      <dsp:spPr>
        <a:xfrm>
          <a:off x="9293824" y="433370"/>
          <a:ext cx="1536059" cy="1536058"/>
        </a:xfrm>
        <a:prstGeom prst="ellipse">
          <a:avLst/>
        </a:prstGeom>
        <a:solidFill>
          <a:srgbClr val="F9AF31"/>
        </a:solidFill>
        <a:ln w="9525" cap="flat" cmpd="sng" algn="ctr">
          <a:solidFill>
            <a:schemeClr val="dk2">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Quattrocento Sans" panose="020B0502050000020003" pitchFamily="34" charset="0"/>
              <a:cs typeface="Segoe UI" panose="020B0502040204020203" pitchFamily="34" charset="0"/>
            </a:rPr>
            <a:t>Return Ability</a:t>
          </a:r>
        </a:p>
      </dsp:txBody>
      <dsp:txXfrm>
        <a:off x="9513636" y="652848"/>
        <a:ext cx="1097310" cy="1097101"/>
      </dsp:txXfrm>
    </dsp:sp>
    <dsp:sp modelId="{C4E80633-E87A-4235-A970-2BF950896AFA}">
      <dsp:nvSpPr>
        <dsp:cNvPr id="0" name=""/>
        <dsp:cNvSpPr/>
      </dsp:nvSpPr>
      <dsp:spPr>
        <a:xfrm rot="2700000">
          <a:off x="7021424" y="378570"/>
          <a:ext cx="1645337" cy="1645337"/>
        </a:xfrm>
        <a:prstGeom prst="teardrop">
          <a:avLst>
            <a:gd name="adj" fmla="val 100000"/>
          </a:avLst>
        </a:prstGeom>
        <a:solidFill>
          <a:srgbClr val="31A8DC"/>
        </a:soli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EA1DCF-0C91-4C0C-879E-07F8E132F579}">
      <dsp:nvSpPr>
        <dsp:cNvPr id="0" name=""/>
        <dsp:cNvSpPr/>
      </dsp:nvSpPr>
      <dsp:spPr>
        <a:xfrm>
          <a:off x="7077239" y="418839"/>
          <a:ext cx="1536059" cy="1536058"/>
        </a:xfrm>
        <a:prstGeom prst="ellipse">
          <a:avLst/>
        </a:prstGeom>
        <a:solidFill>
          <a:srgbClr val="F9AF31"/>
        </a:solidFill>
        <a:ln w="9525" cap="flat" cmpd="sng" algn="ctr">
          <a:solidFill>
            <a:schemeClr val="dk2">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Quattrocento Sans" panose="020B0502050000020003" pitchFamily="34" charset="0"/>
              <a:cs typeface="Segoe UI" panose="020B0502040204020203" pitchFamily="34" charset="0"/>
            </a:rPr>
            <a:t>Impact</a:t>
          </a:r>
        </a:p>
      </dsp:txBody>
      <dsp:txXfrm>
        <a:off x="7296175" y="638317"/>
        <a:ext cx="1097310" cy="1097101"/>
      </dsp:txXfrm>
    </dsp:sp>
    <dsp:sp modelId="{9F056D66-53F2-45CB-8994-16DCE18C89DA}">
      <dsp:nvSpPr>
        <dsp:cNvPr id="0" name=""/>
        <dsp:cNvSpPr/>
      </dsp:nvSpPr>
      <dsp:spPr>
        <a:xfrm rot="2700000">
          <a:off x="4788028" y="341142"/>
          <a:ext cx="1645337" cy="1645337"/>
        </a:xfrm>
        <a:prstGeom prst="teardrop">
          <a:avLst>
            <a:gd name="adj" fmla="val 100000"/>
          </a:avLst>
        </a:prstGeom>
        <a:solidFill>
          <a:srgbClr val="31A8DC"/>
        </a:soli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5A9752-6868-4296-811A-9B8B151AC57E}">
      <dsp:nvSpPr>
        <dsp:cNvPr id="0" name=""/>
        <dsp:cNvSpPr/>
      </dsp:nvSpPr>
      <dsp:spPr>
        <a:xfrm>
          <a:off x="4843127" y="391144"/>
          <a:ext cx="1536059" cy="1536058"/>
        </a:xfrm>
        <a:prstGeom prst="ellipse">
          <a:avLst/>
        </a:prstGeom>
        <a:solidFill>
          <a:srgbClr val="F9AF31"/>
        </a:solidFill>
        <a:ln w="9525" cap="flat" cmpd="sng" algn="ctr">
          <a:solidFill>
            <a:schemeClr val="dk2">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Quattrocento Sans" panose="020B0502050000020003" pitchFamily="34" charset="0"/>
              <a:cs typeface="Segoe UI" panose="020B0502040204020203" pitchFamily="34" charset="0"/>
            </a:rPr>
            <a:t>Business Model</a:t>
          </a:r>
        </a:p>
      </dsp:txBody>
      <dsp:txXfrm>
        <a:off x="5062063" y="610622"/>
        <a:ext cx="1097310" cy="1097101"/>
      </dsp:txXfrm>
    </dsp:sp>
    <dsp:sp modelId="{E4ED638C-76E9-4968-B9DC-985AC08FD8B3}">
      <dsp:nvSpPr>
        <dsp:cNvPr id="0" name=""/>
        <dsp:cNvSpPr/>
      </dsp:nvSpPr>
      <dsp:spPr>
        <a:xfrm rot="2700000">
          <a:off x="2586216" y="341142"/>
          <a:ext cx="1645337" cy="1645337"/>
        </a:xfrm>
        <a:prstGeom prst="teardrop">
          <a:avLst>
            <a:gd name="adj" fmla="val 100000"/>
          </a:avLst>
        </a:prstGeom>
        <a:solidFill>
          <a:srgbClr val="31A8DC"/>
        </a:soli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13143B-FCDB-408F-A867-533D06609DCC}">
      <dsp:nvSpPr>
        <dsp:cNvPr id="0" name=""/>
        <dsp:cNvSpPr/>
      </dsp:nvSpPr>
      <dsp:spPr>
        <a:xfrm>
          <a:off x="2626895" y="391144"/>
          <a:ext cx="1536059" cy="1536058"/>
        </a:xfrm>
        <a:prstGeom prst="ellipse">
          <a:avLst/>
        </a:prstGeom>
        <a:solidFill>
          <a:srgbClr val="F9AF31"/>
        </a:solidFill>
        <a:ln w="9525" cap="flat" cmpd="sng" algn="ctr">
          <a:solidFill>
            <a:schemeClr val="dk2">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Quattrocento Sans" panose="020B0502050000020003" pitchFamily="34" charset="0"/>
              <a:cs typeface="Segoe UI" panose="020B0502040204020203" pitchFamily="34" charset="0"/>
            </a:rPr>
            <a:t>Market</a:t>
          </a:r>
        </a:p>
      </dsp:txBody>
      <dsp:txXfrm>
        <a:off x="2846707" y="610622"/>
        <a:ext cx="1097310" cy="1097101"/>
      </dsp:txXfrm>
    </dsp:sp>
    <dsp:sp modelId="{DCBA24E1-08F6-42ED-8FEF-63FF87788543}">
      <dsp:nvSpPr>
        <dsp:cNvPr id="0" name=""/>
        <dsp:cNvSpPr/>
      </dsp:nvSpPr>
      <dsp:spPr>
        <a:xfrm rot="2700000">
          <a:off x="340760" y="341142"/>
          <a:ext cx="1645337" cy="1645337"/>
        </a:xfrm>
        <a:prstGeom prst="teardrop">
          <a:avLst>
            <a:gd name="adj" fmla="val 100000"/>
          </a:avLst>
        </a:prstGeom>
        <a:solidFill>
          <a:srgbClr val="31A8DC"/>
        </a:soli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1D67A4-AF73-4DE6-86A9-721B0F661C57}">
      <dsp:nvSpPr>
        <dsp:cNvPr id="0" name=""/>
        <dsp:cNvSpPr/>
      </dsp:nvSpPr>
      <dsp:spPr>
        <a:xfrm>
          <a:off x="377361" y="388440"/>
          <a:ext cx="1536059" cy="1536058"/>
        </a:xfrm>
        <a:prstGeom prst="ellipse">
          <a:avLst/>
        </a:prstGeom>
        <a:solidFill>
          <a:srgbClr val="F9AF31">
            <a:alpha val="90000"/>
          </a:srgbClr>
        </a:solidFill>
        <a:ln w="9525" cap="flat" cmpd="sng" algn="ctr">
          <a:solidFill>
            <a:schemeClr val="dk2">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Quattrocento Sans" panose="020B0502050000020003" pitchFamily="34" charset="0"/>
              <a:cs typeface="Segoe UI" panose="020B0502040204020203" pitchFamily="34" charset="0"/>
            </a:rPr>
            <a:t>Founder/ Team</a:t>
          </a:r>
        </a:p>
      </dsp:txBody>
      <dsp:txXfrm>
        <a:off x="597173" y="607918"/>
        <a:ext cx="1097310" cy="1097101"/>
      </dsp:txXfrm>
    </dsp:sp>
    <dsp:sp modelId="{73C7D8CC-131F-4282-896C-A9B0B87FDABC}">
      <dsp:nvSpPr>
        <dsp:cNvPr id="0" name=""/>
        <dsp:cNvSpPr/>
      </dsp:nvSpPr>
      <dsp:spPr>
        <a:xfrm>
          <a:off x="1452572" y="2054605"/>
          <a:ext cx="1536059" cy="90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285750" lvl="1" indent="-285750" algn="l" defTabSz="1644650">
            <a:lnSpc>
              <a:spcPct val="90000"/>
            </a:lnSpc>
            <a:spcBef>
              <a:spcPct val="0"/>
            </a:spcBef>
            <a:spcAft>
              <a:spcPct val="15000"/>
            </a:spcAft>
            <a:buChar char="•"/>
          </a:pPr>
          <a:endParaRPr lang="en-US" sz="3700" kern="1200" dirty="0"/>
        </a:p>
      </dsp:txBody>
      <dsp:txXfrm>
        <a:off x="1452572" y="2054605"/>
        <a:ext cx="1536059" cy="90217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A131-6F47-4C33-8C34-CDF97449FDC2}"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FDDD9-200B-46E6-9165-24FD27F9AAF6}" type="slidenum">
              <a:rPr lang="en-US" smtClean="0"/>
              <a:t>‹#›</a:t>
            </a:fld>
            <a:endParaRPr lang="en-US"/>
          </a:p>
        </p:txBody>
      </p:sp>
    </p:spTree>
    <p:extLst>
      <p:ext uri="{BB962C8B-B14F-4D97-AF65-F5344CB8AC3E}">
        <p14:creationId xmlns:p14="http://schemas.microsoft.com/office/powerpoint/2010/main" val="153821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446516E3-1EA0-3747-8EB9-47C9CD248921}" type="slidenum">
              <a:rPr lang="en-BD" smtClean="0"/>
              <a:t>1</a:t>
            </a:fld>
            <a:endParaRPr lang="en-BD"/>
          </a:p>
        </p:txBody>
      </p:sp>
    </p:spTree>
    <p:extLst>
      <p:ext uri="{BB962C8B-B14F-4D97-AF65-F5344CB8AC3E}">
        <p14:creationId xmlns:p14="http://schemas.microsoft.com/office/powerpoint/2010/main" val="114899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FDDD9-200B-46E6-9165-24FD27F9AAF6}" type="slidenum">
              <a:rPr lang="en-US" smtClean="0"/>
              <a:t>9</a:t>
            </a:fld>
            <a:endParaRPr lang="en-US"/>
          </a:p>
        </p:txBody>
      </p:sp>
    </p:spTree>
    <p:extLst>
      <p:ext uri="{BB962C8B-B14F-4D97-AF65-F5344CB8AC3E}">
        <p14:creationId xmlns:p14="http://schemas.microsoft.com/office/powerpoint/2010/main" val="179836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C9B50-8DAC-4FA3-A9E8-9142EF650DFA}" type="slidenum">
              <a:rPr lang="en-US" smtClean="0"/>
              <a:t>10</a:t>
            </a:fld>
            <a:endParaRPr lang="en-US"/>
          </a:p>
        </p:txBody>
      </p:sp>
    </p:spTree>
    <p:extLst>
      <p:ext uri="{BB962C8B-B14F-4D97-AF65-F5344CB8AC3E}">
        <p14:creationId xmlns:p14="http://schemas.microsoft.com/office/powerpoint/2010/main" val="28674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27E096-7C26-4E58-8C78-0BBF5832FB8B}"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17948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27E096-7C26-4E58-8C78-0BBF5832FB8B}"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423815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F27E096-7C26-4E58-8C78-0BBF5832FB8B}" type="datetimeFigureOut">
              <a:rPr lang="en-US" smtClean="0"/>
              <a:t>3/24/2022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540513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2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C69F-1D7F-47C9-89C3-1F8C9B346D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32CFF94-0424-4ECB-A0C1-89B6CFA4E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9DD88-5517-4AD7-B33E-880C034CE6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80B54D-D4FB-4A72-AE74-1EBD18E5E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611831-CE72-4536-859B-AE88F73652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5D7FA0-350E-4CCA-B0F9-7959CDAE7A28}"/>
              </a:ext>
            </a:extLst>
          </p:cNvPr>
          <p:cNvSpPr>
            <a:spLocks noGrp="1"/>
          </p:cNvSpPr>
          <p:nvPr>
            <p:ph type="dt" sz="half" idx="10"/>
          </p:nvPr>
        </p:nvSpPr>
        <p:spPr>
          <a:xfrm>
            <a:off x="838200" y="6356350"/>
            <a:ext cx="2743200" cy="365125"/>
          </a:xfrm>
          <a:prstGeom prst="rect">
            <a:avLst/>
          </a:prstGeom>
        </p:spPr>
        <p:txBody>
          <a:bodyPr/>
          <a:lstStyle/>
          <a:p>
            <a:fld id="{71FAB4DD-8EEC-4F40-B5ED-CC44C3DD9A8B}" type="datetime1">
              <a:rPr lang="en-US" smtClean="0"/>
              <a:t>3/24/2022</a:t>
            </a:fld>
            <a:endParaRPr lang="en-US"/>
          </a:p>
        </p:txBody>
      </p:sp>
      <p:sp>
        <p:nvSpPr>
          <p:cNvPr id="8" name="Footer Placeholder 7">
            <a:extLst>
              <a:ext uri="{FF2B5EF4-FFF2-40B4-BE49-F238E27FC236}">
                <a16:creationId xmlns:a16="http://schemas.microsoft.com/office/drawing/2014/main" id="{049DE2FA-4174-4737-B616-747A262D17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8E364A-3AB3-4C7B-BE3D-F46793DC9752}"/>
              </a:ext>
            </a:extLst>
          </p:cNvPr>
          <p:cNvSpPr>
            <a:spLocks noGrp="1"/>
          </p:cNvSpPr>
          <p:nvPr>
            <p:ph type="sldNum" sz="quarter" idx="12"/>
          </p:nvPr>
        </p:nvSpPr>
        <p:spPr/>
        <p:txBody>
          <a:bodyPr/>
          <a:lstStyle/>
          <a:p>
            <a:fld id="{DB1399A1-38B1-4F4C-A763-18DF0F6330AC}" type="slidenum">
              <a:rPr lang="en-US" smtClean="0"/>
              <a:t>‹#›</a:t>
            </a:fld>
            <a:endParaRPr lang="en-US"/>
          </a:p>
        </p:txBody>
      </p:sp>
    </p:spTree>
    <p:extLst>
      <p:ext uri="{BB962C8B-B14F-4D97-AF65-F5344CB8AC3E}">
        <p14:creationId xmlns:p14="http://schemas.microsoft.com/office/powerpoint/2010/main" val="38433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27E096-7C26-4E58-8C78-0BBF5832FB8B}"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332528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F27E096-7C26-4E58-8C78-0BBF5832FB8B}" type="datetimeFigureOut">
              <a:rPr lang="en-US" smtClean="0"/>
              <a:t>3/24/2022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6B3347D-E30D-4BF1-B883-5BF81F84A312}" type="slidenum">
              <a:rPr lang="en-US" smtClean="0"/>
              <a:t>‹#›</a:t>
            </a:fld>
            <a:endParaRPr lang="en-US"/>
          </a:p>
        </p:txBody>
      </p:sp>
    </p:spTree>
    <p:extLst>
      <p:ext uri="{BB962C8B-B14F-4D97-AF65-F5344CB8AC3E}">
        <p14:creationId xmlns:p14="http://schemas.microsoft.com/office/powerpoint/2010/main" val="7889835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27E096-7C26-4E58-8C78-0BBF5832FB8B}"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279569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27E096-7C26-4E58-8C78-0BBF5832FB8B}"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38554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27E096-7C26-4E58-8C78-0BBF5832FB8B}"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26528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7E096-7C26-4E58-8C78-0BBF5832FB8B}"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183337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7E096-7C26-4E58-8C78-0BBF5832FB8B}"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310649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7E096-7C26-4E58-8C78-0BBF5832FB8B}"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347D-E30D-4BF1-B883-5BF81F84A312}" type="slidenum">
              <a:rPr lang="en-US" smtClean="0"/>
              <a:t>‹#›</a:t>
            </a:fld>
            <a:endParaRPr lang="en-US"/>
          </a:p>
        </p:txBody>
      </p:sp>
    </p:spTree>
    <p:extLst>
      <p:ext uri="{BB962C8B-B14F-4D97-AF65-F5344CB8AC3E}">
        <p14:creationId xmlns:p14="http://schemas.microsoft.com/office/powerpoint/2010/main" val="6423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F27E096-7C26-4E58-8C78-0BBF5832FB8B}" type="datetimeFigureOut">
              <a:rPr lang="en-US" smtClean="0"/>
              <a:t>3/24/2022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6B3347D-E30D-4BF1-B883-5BF81F84A312}" type="slidenum">
              <a:rPr lang="en-US" smtClean="0"/>
              <a:t>‹#›</a:t>
            </a:fld>
            <a:endParaRPr lang="en-US"/>
          </a:p>
        </p:txBody>
      </p:sp>
    </p:spTree>
    <p:extLst>
      <p:ext uri="{BB962C8B-B14F-4D97-AF65-F5344CB8AC3E}">
        <p14:creationId xmlns:p14="http://schemas.microsoft.com/office/powerpoint/2010/main" val="22308204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FBCFC-F4F8-4BCB-8D95-844ED3ADD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807F26-8410-4EF8-92C1-7A0906621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65DDCE-465D-4574-AD1A-708C0238E3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399A1-38B1-4F4C-A763-18DF0F6330AC}" type="slidenum">
              <a:rPr lang="en-US" smtClean="0"/>
              <a:pPr/>
              <a:t>‹#›</a:t>
            </a:fld>
            <a:endParaRPr lang="en-US"/>
          </a:p>
        </p:txBody>
      </p:sp>
      <p:sp>
        <p:nvSpPr>
          <p:cNvPr id="7" name="Title Placeholder 6">
            <a:extLst>
              <a:ext uri="{FF2B5EF4-FFF2-40B4-BE49-F238E27FC236}">
                <a16:creationId xmlns:a16="http://schemas.microsoft.com/office/drawing/2014/main" id="{D87310DB-892F-774E-9934-D38801960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D"/>
          </a:p>
        </p:txBody>
      </p:sp>
    </p:spTree>
    <p:extLst>
      <p:ext uri="{BB962C8B-B14F-4D97-AF65-F5344CB8AC3E}">
        <p14:creationId xmlns:p14="http://schemas.microsoft.com/office/powerpoint/2010/main" val="142102560"/>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24680AB-610A-42E4-8D50-5DC5BDC2920D}"/>
              </a:ext>
            </a:extLst>
          </p:cNvPr>
          <p:cNvSpPr txBox="1"/>
          <p:nvPr/>
        </p:nvSpPr>
        <p:spPr>
          <a:xfrm>
            <a:off x="441063" y="6488668"/>
            <a:ext cx="2377440" cy="230832"/>
          </a:xfrm>
          <a:prstGeom prst="rect">
            <a:avLst/>
          </a:prstGeom>
          <a:noFill/>
        </p:spPr>
        <p:txBody>
          <a:bodyPr wrap="square">
            <a:spAutoFit/>
          </a:bodyPr>
          <a:lstStyle/>
          <a:p>
            <a:r>
              <a:rPr lang="en-US" sz="900" i="1" dirty="0">
                <a:solidFill>
                  <a:srgbClr val="000000"/>
                </a:solidFill>
              </a:rPr>
              <a:t>Source : World Bank, Ministry of Finance</a:t>
            </a:r>
            <a:endParaRPr lang="en-US" sz="900" i="1" dirty="0"/>
          </a:p>
        </p:txBody>
      </p:sp>
      <p:pic>
        <p:nvPicPr>
          <p:cNvPr id="5" name="Picture 4">
            <a:extLst>
              <a:ext uri="{FF2B5EF4-FFF2-40B4-BE49-F238E27FC236}">
                <a16:creationId xmlns:a16="http://schemas.microsoft.com/office/drawing/2014/main" id="{F7B2168F-8CEB-334D-996F-EAAB219FE0C2}"/>
              </a:ext>
            </a:extLst>
          </p:cNvPr>
          <p:cNvPicPr>
            <a:picLocks noChangeAspect="1"/>
          </p:cNvPicPr>
          <p:nvPr/>
        </p:nvPicPr>
        <p:blipFill>
          <a:blip r:embed="rId3"/>
          <a:stretch>
            <a:fillRect/>
          </a:stretch>
        </p:blipFill>
        <p:spPr>
          <a:xfrm>
            <a:off x="0" y="1174044"/>
            <a:ext cx="12192000" cy="6024842"/>
          </a:xfrm>
          <a:prstGeom prst="rect">
            <a:avLst/>
          </a:prstGeom>
        </p:spPr>
      </p:pic>
      <p:pic>
        <p:nvPicPr>
          <p:cNvPr id="12" name="Picture 11" descr="Logo&#10;&#10;Description automatically generated">
            <a:extLst>
              <a:ext uri="{FF2B5EF4-FFF2-40B4-BE49-F238E27FC236}">
                <a16:creationId xmlns:a16="http://schemas.microsoft.com/office/drawing/2014/main" id="{51265E27-FD74-B246-9833-9C80BD26BBDB}"/>
              </a:ext>
            </a:extLst>
          </p:cNvPr>
          <p:cNvPicPr>
            <a:picLocks noChangeAspect="1"/>
          </p:cNvPicPr>
          <p:nvPr/>
        </p:nvPicPr>
        <p:blipFill rotWithShape="1">
          <a:blip r:embed="rId4"/>
          <a:srcRect b="16629"/>
          <a:stretch/>
        </p:blipFill>
        <p:spPr>
          <a:xfrm>
            <a:off x="1794934" y="445846"/>
            <a:ext cx="1403107" cy="629080"/>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44183347-B5FB-F649-9786-CB87C97841EC}"/>
              </a:ext>
            </a:extLst>
          </p:cNvPr>
          <p:cNvPicPr>
            <a:picLocks noChangeAspect="1"/>
          </p:cNvPicPr>
          <p:nvPr/>
        </p:nvPicPr>
        <p:blipFill>
          <a:blip r:embed="rId5"/>
          <a:stretch>
            <a:fillRect/>
          </a:stretch>
        </p:blipFill>
        <p:spPr>
          <a:xfrm>
            <a:off x="215853" y="390853"/>
            <a:ext cx="1272036" cy="684073"/>
          </a:xfrm>
          <a:prstGeom prst="rect">
            <a:avLst/>
          </a:prstGeom>
        </p:spPr>
      </p:pic>
      <p:sp>
        <p:nvSpPr>
          <p:cNvPr id="8" name="Title 21">
            <a:extLst>
              <a:ext uri="{FF2B5EF4-FFF2-40B4-BE49-F238E27FC236}">
                <a16:creationId xmlns:a16="http://schemas.microsoft.com/office/drawing/2014/main" id="{FB05DCC0-9403-4BE4-9CB7-7E8AD9E5BA12}"/>
              </a:ext>
            </a:extLst>
          </p:cNvPr>
          <p:cNvSpPr txBox="1">
            <a:spLocks/>
          </p:cNvSpPr>
          <p:nvPr/>
        </p:nvSpPr>
        <p:spPr>
          <a:xfrm>
            <a:off x="805301" y="2717745"/>
            <a:ext cx="10134369" cy="711255"/>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endParaRPr lang="en-US" sz="2000" b="1" spc="300" dirty="0">
              <a:solidFill>
                <a:schemeClr val="bg2"/>
              </a:solidFill>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A89DE1BA-7C47-4695-9053-33C3014515CB}"/>
              </a:ext>
            </a:extLst>
          </p:cNvPr>
          <p:cNvSpPr txBox="1"/>
          <p:nvPr/>
        </p:nvSpPr>
        <p:spPr>
          <a:xfrm>
            <a:off x="275316" y="1822034"/>
            <a:ext cx="11641367" cy="4616648"/>
          </a:xfrm>
          <a:prstGeom prst="rect">
            <a:avLst/>
          </a:prstGeom>
          <a:noFill/>
        </p:spPr>
        <p:txBody>
          <a:bodyPr wrap="square">
            <a:spAutoFit/>
          </a:bodyPr>
          <a:lstStyle/>
          <a:p>
            <a:pPr algn="ctr"/>
            <a:r>
              <a:rPr lang="en-US" sz="5400" b="1" spc="300" dirty="0">
                <a:latin typeface="Quattrocento Sans" panose="020B0502050000020003" pitchFamily="34" charset="0"/>
                <a:cs typeface="Segoe UI" panose="020B0502040204020203" pitchFamily="34" charset="0"/>
              </a:rPr>
              <a:t>STARTUP BANGLADESH LIMITED</a:t>
            </a:r>
          </a:p>
          <a:p>
            <a:pPr algn="ctr"/>
            <a:r>
              <a:rPr lang="en-US" sz="2000" spc="300" dirty="0">
                <a:latin typeface="Quattrocento Sans" panose="020B0502050000020003" pitchFamily="34" charset="0"/>
                <a:cs typeface="Segoe UI" panose="020B0502040204020203" pitchFamily="34" charset="0"/>
              </a:rPr>
              <a:t>First &amp; only Government owned venture Capital Company in Bangladesh</a:t>
            </a:r>
          </a:p>
          <a:p>
            <a:endParaRPr lang="en-US" sz="2000" b="1" spc="300" dirty="0">
              <a:latin typeface="Quattrocento Sans" panose="020B0502050000020003" pitchFamily="34" charset="0"/>
              <a:cs typeface="Segoe UI" panose="020B0502040204020203" pitchFamily="34" charset="0"/>
            </a:endParaRPr>
          </a:p>
          <a:p>
            <a:endParaRPr lang="en-US" sz="2000" b="1" spc="300" dirty="0">
              <a:latin typeface="Quattrocento Sans" panose="020B0502050000020003" pitchFamily="34" charset="0"/>
              <a:cs typeface="Segoe UI" panose="020B0502040204020203" pitchFamily="34" charset="0"/>
            </a:endParaRPr>
          </a:p>
          <a:p>
            <a:endParaRPr lang="en-US" sz="2000" b="1" spc="300" dirty="0">
              <a:latin typeface="Quattrocento Sans" panose="020B0502050000020003" pitchFamily="34" charset="0"/>
              <a:cs typeface="Segoe UI" panose="020B0502040204020203" pitchFamily="34" charset="0"/>
            </a:endParaRPr>
          </a:p>
          <a:p>
            <a:endParaRPr lang="en-US" sz="2000" b="1" spc="300" dirty="0">
              <a:latin typeface="Quattrocento Sans" panose="020B0502050000020003" pitchFamily="34" charset="0"/>
              <a:cs typeface="Segoe UI" panose="020B0502040204020203" pitchFamily="34" charset="0"/>
            </a:endParaRPr>
          </a:p>
          <a:p>
            <a:r>
              <a:rPr lang="en-US" sz="2000" b="1" spc="300" dirty="0">
                <a:latin typeface="Quattrocento Sans" panose="020B0502050000020003" pitchFamily="34" charset="0"/>
                <a:cs typeface="Segoe UI" panose="020B0502040204020203" pitchFamily="34" charset="0"/>
              </a:rPr>
              <a:t>Virtual Mentoring Session</a:t>
            </a:r>
          </a:p>
          <a:p>
            <a:r>
              <a:rPr lang="en-US" sz="2000" b="1" spc="300" dirty="0">
                <a:latin typeface="Quattrocento Sans" panose="020B0502050000020003" pitchFamily="34" charset="0"/>
                <a:cs typeface="Segoe UI" panose="020B0502040204020203" pitchFamily="34" charset="0"/>
              </a:rPr>
              <a:t>Title: Investment Readiness of Startups</a:t>
            </a:r>
          </a:p>
          <a:p>
            <a:endParaRPr lang="en-US" sz="2000" b="1" spc="300" dirty="0">
              <a:latin typeface="Quattrocento Sans" panose="020B0502050000020003" pitchFamily="34" charset="0"/>
              <a:cs typeface="Segoe UI" panose="020B0502040204020203" pitchFamily="34" charset="0"/>
            </a:endParaRPr>
          </a:p>
          <a:p>
            <a:endParaRPr lang="en-US" sz="2000" b="1" dirty="0">
              <a:latin typeface="Quattrocento Sans" panose="020B0502050000020003" pitchFamily="34" charset="0"/>
              <a:cs typeface="Segoe UI" panose="020B0502040204020203" pitchFamily="34" charset="0"/>
            </a:endParaRPr>
          </a:p>
          <a:p>
            <a:pPr algn="r"/>
            <a:r>
              <a:rPr lang="en-US" sz="2000" b="1" dirty="0">
                <a:latin typeface="Quattrocento Sans" panose="020B0502050000020003" pitchFamily="34" charset="0"/>
                <a:cs typeface="Segoe UI" panose="020B0502040204020203" pitchFamily="34" charset="0"/>
              </a:rPr>
              <a:t>Md. Anowar Jahid</a:t>
            </a:r>
          </a:p>
          <a:p>
            <a:pPr algn="r"/>
            <a:r>
              <a:rPr lang="en-US" sz="2000" dirty="0">
                <a:latin typeface="Quattrocento Sans" panose="020B0502050000020003" pitchFamily="34" charset="0"/>
                <a:cs typeface="Segoe UI" panose="020B0502040204020203" pitchFamily="34" charset="0"/>
              </a:rPr>
              <a:t>Investment Associate</a:t>
            </a:r>
          </a:p>
          <a:p>
            <a:pPr algn="r"/>
            <a:r>
              <a:rPr lang="en-US" sz="2000" b="1" dirty="0">
                <a:latin typeface="Quattrocento Sans" panose="020B0502050000020003" pitchFamily="34" charset="0"/>
                <a:cs typeface="Segoe UI" panose="020B0502040204020203" pitchFamily="34" charset="0"/>
              </a:rPr>
              <a:t>Startup Bangladesh Limited</a:t>
            </a:r>
          </a:p>
        </p:txBody>
      </p:sp>
      <p:pic>
        <p:nvPicPr>
          <p:cNvPr id="10" name="Picture 9" descr="Text&#10;&#10;Description automatically generated">
            <a:extLst>
              <a:ext uri="{FF2B5EF4-FFF2-40B4-BE49-F238E27FC236}">
                <a16:creationId xmlns:a16="http://schemas.microsoft.com/office/drawing/2014/main" id="{C742F26C-93D0-0046-ADD6-E0A7E7F64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3718" y="390853"/>
            <a:ext cx="2189031" cy="684073"/>
          </a:xfrm>
          <a:prstGeom prst="rect">
            <a:avLst/>
          </a:prstGeom>
        </p:spPr>
      </p:pic>
      <p:pic>
        <p:nvPicPr>
          <p:cNvPr id="3" name="Picture 2" descr="Logo&#10;&#10;Description automatically generated">
            <a:extLst>
              <a:ext uri="{FF2B5EF4-FFF2-40B4-BE49-F238E27FC236}">
                <a16:creationId xmlns:a16="http://schemas.microsoft.com/office/drawing/2014/main" id="{183E7566-B784-2243-9F75-FDDAB6FC6E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0389" y="179179"/>
            <a:ext cx="1325112" cy="925727"/>
          </a:xfrm>
          <a:prstGeom prst="rect">
            <a:avLst/>
          </a:prstGeom>
        </p:spPr>
      </p:pic>
    </p:spTree>
    <p:extLst>
      <p:ext uri="{BB962C8B-B14F-4D97-AF65-F5344CB8AC3E}">
        <p14:creationId xmlns:p14="http://schemas.microsoft.com/office/powerpoint/2010/main" val="35524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A25DD0F-B431-484D-A41A-4207A5232C15}"/>
              </a:ext>
            </a:extLst>
          </p:cNvPr>
          <p:cNvGraphicFramePr/>
          <p:nvPr>
            <p:extLst>
              <p:ext uri="{D42A27DB-BD31-4B8C-83A1-F6EECF244321}">
                <p14:modId xmlns:p14="http://schemas.microsoft.com/office/powerpoint/2010/main" val="639919261"/>
              </p:ext>
            </p:extLst>
          </p:nvPr>
        </p:nvGraphicFramePr>
        <p:xfrm>
          <a:off x="588609" y="1577794"/>
          <a:ext cx="10902462" cy="2994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EC1B56C-140F-48B4-8D91-29D844CF1350}"/>
              </a:ext>
            </a:extLst>
          </p:cNvPr>
          <p:cNvSpPr txBox="1"/>
          <p:nvPr/>
        </p:nvSpPr>
        <p:spPr>
          <a:xfrm>
            <a:off x="757427" y="3794767"/>
            <a:ext cx="2101889" cy="2477601"/>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Integrity and past record </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Domain knowledge, academic background and experience</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Team capability and diversity</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Quality of Management and key staff</a:t>
            </a:r>
          </a:p>
        </p:txBody>
      </p:sp>
      <p:sp>
        <p:nvSpPr>
          <p:cNvPr id="14" name="TextBox 13">
            <a:extLst>
              <a:ext uri="{FF2B5EF4-FFF2-40B4-BE49-F238E27FC236}">
                <a16:creationId xmlns:a16="http://schemas.microsoft.com/office/drawing/2014/main" id="{FFF7DB19-D0A4-4A80-9B2D-F8EBE5D208C0}"/>
              </a:ext>
            </a:extLst>
          </p:cNvPr>
          <p:cNvSpPr txBox="1"/>
          <p:nvPr/>
        </p:nvSpPr>
        <p:spPr>
          <a:xfrm>
            <a:off x="3013619" y="3794766"/>
            <a:ext cx="2101889" cy="2046714"/>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Market readiness</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Quantifiably large market with high growth potential</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Identified target market</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Competitive position in the market</a:t>
            </a:r>
          </a:p>
        </p:txBody>
      </p:sp>
      <p:sp>
        <p:nvSpPr>
          <p:cNvPr id="15" name="TextBox 14">
            <a:extLst>
              <a:ext uri="{FF2B5EF4-FFF2-40B4-BE49-F238E27FC236}">
                <a16:creationId xmlns:a16="http://schemas.microsoft.com/office/drawing/2014/main" id="{8DEEF918-1C55-4361-B7A4-6EEEC624E033}"/>
              </a:ext>
            </a:extLst>
          </p:cNvPr>
          <p:cNvSpPr txBox="1"/>
          <p:nvPr/>
        </p:nvSpPr>
        <p:spPr>
          <a:xfrm>
            <a:off x="5268687" y="3794766"/>
            <a:ext cx="2101889" cy="1538883"/>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Features of the product or service</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Ability to solve problem</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Revenue sources and their pricing</a:t>
            </a:r>
          </a:p>
        </p:txBody>
      </p:sp>
      <p:sp>
        <p:nvSpPr>
          <p:cNvPr id="16" name="TextBox 15">
            <a:extLst>
              <a:ext uri="{FF2B5EF4-FFF2-40B4-BE49-F238E27FC236}">
                <a16:creationId xmlns:a16="http://schemas.microsoft.com/office/drawing/2014/main" id="{8DB75CCB-ADA0-4886-A5B1-C912A186B9FC}"/>
              </a:ext>
            </a:extLst>
          </p:cNvPr>
          <p:cNvSpPr txBox="1"/>
          <p:nvPr/>
        </p:nvSpPr>
        <p:spPr>
          <a:xfrm>
            <a:off x="9778822" y="3794766"/>
            <a:ext cx="2101889" cy="2416046"/>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Associated risks and way of mitigation</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Cash flow feasibility</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Logical financial return and profitability</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Scalability</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Market Expansion</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Visible EXIT mechanism</a:t>
            </a:r>
          </a:p>
        </p:txBody>
      </p:sp>
      <p:sp>
        <p:nvSpPr>
          <p:cNvPr id="10" name="TextBox 9">
            <a:extLst>
              <a:ext uri="{FF2B5EF4-FFF2-40B4-BE49-F238E27FC236}">
                <a16:creationId xmlns:a16="http://schemas.microsoft.com/office/drawing/2014/main" id="{E24D80FA-EC08-4962-9553-3BEA54AEE03A}"/>
              </a:ext>
            </a:extLst>
          </p:cNvPr>
          <p:cNvSpPr txBox="1"/>
          <p:nvPr/>
        </p:nvSpPr>
        <p:spPr>
          <a:xfrm>
            <a:off x="7523755" y="3794766"/>
            <a:ext cx="2101889" cy="1323439"/>
          </a:xfrm>
          <a:prstGeom prst="rect">
            <a:avLst/>
          </a:prstGeom>
          <a:noFill/>
        </p:spPr>
        <p:txBody>
          <a:bodyPr wrap="square" rtlCol="0">
            <a:spAutoFit/>
          </a:bodyPr>
          <a:lstStyle/>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Social Impact</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Employment creation opportunity</a:t>
            </a:r>
          </a:p>
          <a:p>
            <a:pPr marL="182880" indent="-182880">
              <a:spcAft>
                <a:spcPts val="600"/>
              </a:spcAft>
              <a:buFont typeface="Arial" panose="020B0604020202020204" pitchFamily="34" charset="0"/>
              <a:buChar char="•"/>
            </a:pPr>
            <a:r>
              <a:rPr lang="en-US" sz="1400" dirty="0">
                <a:latin typeface="Quattrocento Sans" panose="020B0502050000020003" pitchFamily="34" charset="0"/>
                <a:cs typeface="Segoe UI" panose="020B0502040204020203" pitchFamily="34" charset="0"/>
              </a:rPr>
              <a:t>Contribution to the SDG</a:t>
            </a:r>
          </a:p>
        </p:txBody>
      </p:sp>
      <p:sp>
        <p:nvSpPr>
          <p:cNvPr id="12" name="Oval 11">
            <a:extLst>
              <a:ext uri="{FF2B5EF4-FFF2-40B4-BE49-F238E27FC236}">
                <a16:creationId xmlns:a16="http://schemas.microsoft.com/office/drawing/2014/main" id="{CA6A6043-110F-724F-9037-70C49DF1D5DD}"/>
              </a:ext>
            </a:extLst>
          </p:cNvPr>
          <p:cNvSpPr/>
          <p:nvPr/>
        </p:nvSpPr>
        <p:spPr>
          <a:xfrm>
            <a:off x="-1266092" y="492369"/>
            <a:ext cx="720000" cy="720000"/>
          </a:xfrm>
          <a:prstGeom prst="ellipse">
            <a:avLst/>
          </a:prstGeom>
          <a:solidFill>
            <a:srgbClr val="F9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7" name="Oval 16">
            <a:extLst>
              <a:ext uri="{FF2B5EF4-FFF2-40B4-BE49-F238E27FC236}">
                <a16:creationId xmlns:a16="http://schemas.microsoft.com/office/drawing/2014/main" id="{6857BE3F-7E39-2E43-A9A2-4338083A20DF}"/>
              </a:ext>
            </a:extLst>
          </p:cNvPr>
          <p:cNvSpPr/>
          <p:nvPr/>
        </p:nvSpPr>
        <p:spPr>
          <a:xfrm>
            <a:off x="-1266092" y="1283676"/>
            <a:ext cx="720000" cy="720000"/>
          </a:xfrm>
          <a:prstGeom prst="ellipse">
            <a:avLst/>
          </a:prstGeom>
          <a:solidFill>
            <a:srgbClr val="31A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8" name="Oval 17">
            <a:extLst>
              <a:ext uri="{FF2B5EF4-FFF2-40B4-BE49-F238E27FC236}">
                <a16:creationId xmlns:a16="http://schemas.microsoft.com/office/drawing/2014/main" id="{7C47F1A9-62E7-A640-9311-E0AE35D4E5E0}"/>
              </a:ext>
            </a:extLst>
          </p:cNvPr>
          <p:cNvSpPr/>
          <p:nvPr/>
        </p:nvSpPr>
        <p:spPr>
          <a:xfrm>
            <a:off x="-1266092" y="2110153"/>
            <a:ext cx="720000" cy="720000"/>
          </a:xfrm>
          <a:prstGeom prst="ellipse">
            <a:avLst/>
          </a:prstGeom>
          <a:solidFill>
            <a:srgbClr val="3BA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9" name="Oval 18">
            <a:extLst>
              <a:ext uri="{FF2B5EF4-FFF2-40B4-BE49-F238E27FC236}">
                <a16:creationId xmlns:a16="http://schemas.microsoft.com/office/drawing/2014/main" id="{A22993B1-954E-E748-BF41-2E8C0D988AE0}"/>
              </a:ext>
            </a:extLst>
          </p:cNvPr>
          <p:cNvSpPr/>
          <p:nvPr/>
        </p:nvSpPr>
        <p:spPr>
          <a:xfrm>
            <a:off x="-1266092" y="2901461"/>
            <a:ext cx="720000" cy="720000"/>
          </a:xfrm>
          <a:prstGeom prst="ellipse">
            <a:avLst/>
          </a:prstGeom>
          <a:solidFill>
            <a:srgbClr val="EB4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20" name="Oval 19">
            <a:extLst>
              <a:ext uri="{FF2B5EF4-FFF2-40B4-BE49-F238E27FC236}">
                <a16:creationId xmlns:a16="http://schemas.microsoft.com/office/drawing/2014/main" id="{63A94664-AE8A-6243-823E-B97A70E70AA5}"/>
              </a:ext>
            </a:extLst>
          </p:cNvPr>
          <p:cNvSpPr/>
          <p:nvPr/>
        </p:nvSpPr>
        <p:spPr>
          <a:xfrm>
            <a:off x="-1266092" y="3763107"/>
            <a:ext cx="720000" cy="720000"/>
          </a:xfrm>
          <a:prstGeom prst="ellipse">
            <a:avLst/>
          </a:prstGeom>
          <a:solidFill>
            <a:srgbClr val="1E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21" name="Title 1">
            <a:extLst>
              <a:ext uri="{FF2B5EF4-FFF2-40B4-BE49-F238E27FC236}">
                <a16:creationId xmlns:a16="http://schemas.microsoft.com/office/drawing/2014/main" id="{DA183365-C949-4D43-83A0-B95D6D410EE3}"/>
              </a:ext>
            </a:extLst>
          </p:cNvPr>
          <p:cNvSpPr txBox="1">
            <a:spLocks/>
          </p:cNvSpPr>
          <p:nvPr/>
        </p:nvSpPr>
        <p:spPr>
          <a:xfrm>
            <a:off x="0" y="-53959"/>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What Investors look for</a:t>
            </a:r>
          </a:p>
        </p:txBody>
      </p:sp>
    </p:spTree>
    <p:extLst>
      <p:ext uri="{BB962C8B-B14F-4D97-AF65-F5344CB8AC3E}">
        <p14:creationId xmlns:p14="http://schemas.microsoft.com/office/powerpoint/2010/main" val="78955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0D2056-0873-413B-B67B-F26BDC58318B}"/>
              </a:ext>
            </a:extLst>
          </p:cNvPr>
          <p:cNvSpPr>
            <a:spLocks noGrp="1"/>
          </p:cNvSpPr>
          <p:nvPr>
            <p:ph idx="1"/>
          </p:nvPr>
        </p:nvSpPr>
        <p:spPr>
          <a:xfrm>
            <a:off x="4145372" y="2119659"/>
            <a:ext cx="3901255" cy="4206240"/>
          </a:xfrm>
        </p:spPr>
        <p:txBody>
          <a:bodyPr>
            <a:normAutofit/>
          </a:bodyPr>
          <a:lstStyle/>
          <a:p>
            <a:pPr>
              <a:lnSpc>
                <a:spcPct val="150000"/>
              </a:lnSpc>
            </a:pPr>
            <a:r>
              <a:rPr lang="en-US" sz="1800" b="1" dirty="0">
                <a:latin typeface="Quattrocento Sans" panose="020B0502050000020003" pitchFamily="34" charset="0"/>
              </a:rPr>
              <a:t>Bootstrapping (you!)</a:t>
            </a:r>
          </a:p>
          <a:p>
            <a:pPr>
              <a:lnSpc>
                <a:spcPct val="150000"/>
              </a:lnSpc>
            </a:pPr>
            <a:r>
              <a:rPr lang="en-US" sz="1800" b="1" dirty="0">
                <a:latin typeface="Quattrocento Sans" panose="020B0502050000020003" pitchFamily="34" charset="0"/>
              </a:rPr>
              <a:t>Grants (free cash!)</a:t>
            </a:r>
          </a:p>
          <a:p>
            <a:pPr>
              <a:lnSpc>
                <a:spcPct val="150000"/>
              </a:lnSpc>
            </a:pPr>
            <a:r>
              <a:rPr lang="en-US" sz="1800" b="1" dirty="0">
                <a:latin typeface="Quattrocento Sans" panose="020B0502050000020003" pitchFamily="34" charset="0"/>
              </a:rPr>
              <a:t>Friends, Family (&amp; fools!)</a:t>
            </a:r>
          </a:p>
          <a:p>
            <a:pPr>
              <a:lnSpc>
                <a:spcPct val="150000"/>
              </a:lnSpc>
            </a:pPr>
            <a:r>
              <a:rPr lang="en-US" sz="1800" b="1" dirty="0">
                <a:latin typeface="Quattrocento Sans" panose="020B0502050000020003" pitchFamily="34" charset="0"/>
              </a:rPr>
              <a:t>Debt (loans!)</a:t>
            </a:r>
          </a:p>
          <a:p>
            <a:pPr>
              <a:lnSpc>
                <a:spcPct val="150000"/>
              </a:lnSpc>
            </a:pPr>
            <a:r>
              <a:rPr lang="en-US" sz="1800" b="1" dirty="0">
                <a:latin typeface="Quattrocento Sans" panose="020B0502050000020003" pitchFamily="34" charset="0"/>
              </a:rPr>
              <a:t>Equity (making partners!)</a:t>
            </a:r>
          </a:p>
          <a:p>
            <a:pPr marL="0" indent="0">
              <a:lnSpc>
                <a:spcPct val="150000"/>
              </a:lnSpc>
              <a:buNone/>
            </a:pPr>
            <a:r>
              <a:rPr lang="en-US" sz="1800" b="1" dirty="0">
                <a:latin typeface="Quattrocento Sans" panose="020B0502050000020003" pitchFamily="34" charset="0"/>
              </a:rPr>
              <a:t>………………….Selling something!!</a:t>
            </a:r>
          </a:p>
        </p:txBody>
      </p:sp>
      <p:sp>
        <p:nvSpPr>
          <p:cNvPr id="6" name="Title 1">
            <a:extLst>
              <a:ext uri="{FF2B5EF4-FFF2-40B4-BE49-F238E27FC236}">
                <a16:creationId xmlns:a16="http://schemas.microsoft.com/office/drawing/2014/main" id="{7D292C8C-B2E3-494D-B3F8-FB4B8A4A4F4E}"/>
              </a:ext>
            </a:extLst>
          </p:cNvPr>
          <p:cNvSpPr txBox="1">
            <a:spLocks/>
          </p:cNvSpPr>
          <p:nvPr/>
        </p:nvSpPr>
        <p:spPr>
          <a:xfrm>
            <a:off x="0" y="-53959"/>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Sources of funds</a:t>
            </a:r>
          </a:p>
        </p:txBody>
      </p:sp>
    </p:spTree>
    <p:extLst>
      <p:ext uri="{BB962C8B-B14F-4D97-AF65-F5344CB8AC3E}">
        <p14:creationId xmlns:p14="http://schemas.microsoft.com/office/powerpoint/2010/main" val="344601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9" name="Graphic 8" descr="Handshake">
            <a:extLst>
              <a:ext uri="{FF2B5EF4-FFF2-40B4-BE49-F238E27FC236}">
                <a16:creationId xmlns:a16="http://schemas.microsoft.com/office/drawing/2014/main" id="{04820031-7D0C-7596-EE76-FFB883963B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720950"/>
            <a:ext cx="3374654" cy="3374654"/>
          </a:xfrm>
          <a:prstGeom prst="rect">
            <a:avLst/>
          </a:prstGeom>
        </p:spPr>
      </p:pic>
      <p:sp>
        <p:nvSpPr>
          <p:cNvPr id="16" name="Rectangle 15">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BC77F51F-4598-45D8-B95C-9D50DE99D315}"/>
              </a:ext>
            </a:extLst>
          </p:cNvPr>
          <p:cNvSpPr>
            <a:spLocks noGrp="1"/>
          </p:cNvSpPr>
          <p:nvPr>
            <p:ph type="title"/>
          </p:nvPr>
        </p:nvSpPr>
        <p:spPr>
          <a:xfrm>
            <a:off x="4963246" y="2194560"/>
            <a:ext cx="6905666" cy="1739347"/>
          </a:xfrm>
        </p:spPr>
        <p:txBody>
          <a:bodyPr vert="horz" lIns="91440" tIns="45720" rIns="91440" bIns="45720" rtlCol="0" anchor="ctr">
            <a:normAutofit/>
          </a:bodyPr>
          <a:lstStyle/>
          <a:p>
            <a:r>
              <a:rPr lang="en-US">
                <a:solidFill>
                  <a:schemeClr val="tx2"/>
                </a:solidFill>
              </a:rPr>
              <a:t>Thank You !</a:t>
            </a:r>
          </a:p>
        </p:txBody>
      </p:sp>
    </p:spTree>
    <p:extLst>
      <p:ext uri="{BB962C8B-B14F-4D97-AF65-F5344CB8AC3E}">
        <p14:creationId xmlns:p14="http://schemas.microsoft.com/office/powerpoint/2010/main" val="227731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F0DC8-0239-49AC-B190-5D00752CE1B0}"/>
              </a:ext>
            </a:extLst>
          </p:cNvPr>
          <p:cNvSpPr/>
          <p:nvPr/>
        </p:nvSpPr>
        <p:spPr>
          <a:xfrm>
            <a:off x="0" y="0"/>
            <a:ext cx="6096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99BDD"/>
                </a:solidFill>
                <a:latin typeface="Quattrocento Sans" panose="020B0502050000020003" pitchFamily="34" charset="0"/>
              </a:rPr>
              <a:t>Table of Contents</a:t>
            </a:r>
          </a:p>
        </p:txBody>
      </p:sp>
      <p:sp>
        <p:nvSpPr>
          <p:cNvPr id="6" name="TextBox 5">
            <a:extLst>
              <a:ext uri="{FF2B5EF4-FFF2-40B4-BE49-F238E27FC236}">
                <a16:creationId xmlns:a16="http://schemas.microsoft.com/office/drawing/2014/main" id="{7E7A725E-EB3B-48E3-AA75-BA531A046F10}"/>
              </a:ext>
            </a:extLst>
          </p:cNvPr>
          <p:cNvSpPr txBox="1"/>
          <p:nvPr/>
        </p:nvSpPr>
        <p:spPr>
          <a:xfrm>
            <a:off x="7000407" y="2019447"/>
            <a:ext cx="3282846" cy="32807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Quattrocento Sans" panose="020B0502050000020003" pitchFamily="34" charset="0"/>
              </a:rPr>
              <a:t>Investment Readiness Elements</a:t>
            </a:r>
          </a:p>
          <a:p>
            <a:pPr marL="285750" indent="-285750">
              <a:lnSpc>
                <a:spcPct val="150000"/>
              </a:lnSpc>
              <a:buFont typeface="Arial" panose="020B0604020202020204" pitchFamily="34" charset="0"/>
              <a:buChar char="•"/>
            </a:pPr>
            <a:r>
              <a:rPr lang="en-US" sz="2000" dirty="0">
                <a:latin typeface="Quattrocento Sans" panose="020B0502050000020003" pitchFamily="34" charset="0"/>
              </a:rPr>
              <a:t>Contents of Business Plan</a:t>
            </a:r>
          </a:p>
          <a:p>
            <a:pPr marL="285750" indent="-285750">
              <a:lnSpc>
                <a:spcPct val="150000"/>
              </a:lnSpc>
              <a:buFont typeface="Arial" panose="020B0604020202020204" pitchFamily="34" charset="0"/>
              <a:buChar char="•"/>
            </a:pPr>
            <a:r>
              <a:rPr lang="en-US" sz="2000" dirty="0">
                <a:latin typeface="Quattrocento Sans" panose="020B0502050000020003" pitchFamily="34" charset="0"/>
              </a:rPr>
              <a:t>Pitching- Do’s and </a:t>
            </a:r>
            <a:r>
              <a:rPr lang="en-US" sz="2000" dirty="0" err="1">
                <a:latin typeface="Quattrocento Sans" panose="020B0502050000020003" pitchFamily="34" charset="0"/>
              </a:rPr>
              <a:t>Don’t’s</a:t>
            </a:r>
            <a:endParaRPr lang="en-US" sz="2000" dirty="0">
              <a:latin typeface="Quattrocento Sans" panose="020B0502050000020003" pitchFamily="34" charset="0"/>
            </a:endParaRPr>
          </a:p>
          <a:p>
            <a:pPr marL="285750" indent="-285750">
              <a:lnSpc>
                <a:spcPct val="150000"/>
              </a:lnSpc>
              <a:buFont typeface="Arial" panose="020B0604020202020204" pitchFamily="34" charset="0"/>
              <a:buChar char="•"/>
            </a:pPr>
            <a:r>
              <a:rPr lang="en-US" sz="2000" dirty="0">
                <a:latin typeface="Quattrocento Sans" panose="020B0502050000020003" pitchFamily="34" charset="0"/>
              </a:rPr>
              <a:t>What Investors Looks for</a:t>
            </a:r>
          </a:p>
          <a:p>
            <a:pPr marL="285750" indent="-285750">
              <a:lnSpc>
                <a:spcPct val="150000"/>
              </a:lnSpc>
              <a:buFont typeface="Arial" panose="020B0604020202020204" pitchFamily="34" charset="0"/>
              <a:buChar char="•"/>
            </a:pPr>
            <a:r>
              <a:rPr lang="en-US" sz="2000" dirty="0">
                <a:latin typeface="Quattrocento Sans" panose="020B0502050000020003" pitchFamily="34" charset="0"/>
              </a:rPr>
              <a:t>Sources of Funds</a:t>
            </a:r>
          </a:p>
        </p:txBody>
      </p:sp>
    </p:spTree>
    <p:extLst>
      <p:ext uri="{BB962C8B-B14F-4D97-AF65-F5344CB8AC3E}">
        <p14:creationId xmlns:p14="http://schemas.microsoft.com/office/powerpoint/2010/main" val="373648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05B0561-E2B9-43F1-1A46-9260E2323EB9}"/>
              </a:ext>
            </a:extLst>
          </p:cNvPr>
          <p:cNvSpPr>
            <a:spLocks noGrp="1"/>
          </p:cNvSpPr>
          <p:nvPr>
            <p:ph idx="1"/>
          </p:nvPr>
        </p:nvSpPr>
        <p:spPr>
          <a:xfrm>
            <a:off x="1202920" y="2011680"/>
            <a:ext cx="6263640" cy="4206240"/>
          </a:xfrm>
        </p:spPr>
        <p:txBody>
          <a:bodyPr>
            <a:normAutofit/>
          </a:bodyPr>
          <a:lstStyle/>
          <a:p>
            <a:pPr marL="0" indent="0">
              <a:lnSpc>
                <a:spcPct val="200000"/>
              </a:lnSpc>
              <a:buNone/>
            </a:pPr>
            <a:r>
              <a:rPr lang="en-US" b="1" dirty="0">
                <a:latin typeface="Quattrocento Sans" panose="020B0502050000020003" pitchFamily="34" charset="0"/>
              </a:rPr>
              <a:t>What is it?</a:t>
            </a:r>
          </a:p>
          <a:p>
            <a:pPr lvl="1">
              <a:lnSpc>
                <a:spcPct val="150000"/>
              </a:lnSpc>
            </a:pPr>
            <a:r>
              <a:rPr lang="en-US" dirty="0">
                <a:latin typeface="Quattrocento Sans" panose="020B0502050000020003" pitchFamily="34" charset="0"/>
              </a:rPr>
              <a:t>Understand the key points investors want to know</a:t>
            </a:r>
          </a:p>
          <a:p>
            <a:pPr lvl="1">
              <a:lnSpc>
                <a:spcPct val="150000"/>
              </a:lnSpc>
            </a:pPr>
            <a:r>
              <a:rPr lang="en-US" dirty="0">
                <a:latin typeface="Quattrocento Sans" panose="020B0502050000020003" pitchFamily="34" charset="0"/>
              </a:rPr>
              <a:t>Understand how to position the investment opportunity </a:t>
            </a:r>
          </a:p>
          <a:p>
            <a:pPr lvl="1">
              <a:lnSpc>
                <a:spcPct val="150000"/>
              </a:lnSpc>
            </a:pPr>
            <a:r>
              <a:rPr lang="en-US" dirty="0">
                <a:latin typeface="Quattrocento Sans" panose="020B0502050000020003" pitchFamily="34" charset="0"/>
              </a:rPr>
              <a:t>Present the investor opportunity from the investors point of view</a:t>
            </a:r>
          </a:p>
          <a:p>
            <a:pPr lvl="1">
              <a:lnSpc>
                <a:spcPct val="150000"/>
              </a:lnSpc>
            </a:pPr>
            <a:r>
              <a:rPr lang="en-US" dirty="0">
                <a:latin typeface="Quattrocento Sans" panose="020B0502050000020003" pitchFamily="34" charset="0"/>
              </a:rPr>
              <a:t>Negotiate investment terms and conditions</a:t>
            </a:r>
          </a:p>
        </p:txBody>
      </p:sp>
      <p:pic>
        <p:nvPicPr>
          <p:cNvPr id="5" name="Content Placeholder 4" descr="Business handshake">
            <a:extLst>
              <a:ext uri="{FF2B5EF4-FFF2-40B4-BE49-F238E27FC236}">
                <a16:creationId xmlns:a16="http://schemas.microsoft.com/office/drawing/2014/main" id="{BEC9C481-824B-438A-8E43-C7CDF1CE43C5}"/>
              </a:ext>
            </a:extLst>
          </p:cNvPr>
          <p:cNvPicPr>
            <a:picLocks noChangeAspect="1"/>
          </p:cNvPicPr>
          <p:nvPr/>
        </p:nvPicPr>
        <p:blipFill rotWithShape="1">
          <a:blip r:embed="rId2">
            <a:extLst>
              <a:ext uri="{28A0092B-C50C-407E-A947-70E740481C1C}">
                <a14:useLocalDpi xmlns:a14="http://schemas.microsoft.com/office/drawing/2010/main" val="0"/>
              </a:ext>
            </a:extLst>
          </a:blip>
          <a:srcRect l="14126" r="28319" b="-2"/>
          <a:stretch/>
        </p:blipFill>
        <p:spPr>
          <a:xfrm>
            <a:off x="7847215" y="1822028"/>
            <a:ext cx="4342220" cy="5035972"/>
          </a:xfrm>
          <a:prstGeom prst="rect">
            <a:avLst/>
          </a:prstGeom>
        </p:spPr>
      </p:pic>
      <p:sp>
        <p:nvSpPr>
          <p:cNvPr id="9" name="Title 1">
            <a:extLst>
              <a:ext uri="{FF2B5EF4-FFF2-40B4-BE49-F238E27FC236}">
                <a16:creationId xmlns:a16="http://schemas.microsoft.com/office/drawing/2014/main" id="{2A2D60CE-3B9F-4E9D-AFA9-331A5B092E13}"/>
              </a:ext>
            </a:extLst>
          </p:cNvPr>
          <p:cNvSpPr txBox="1">
            <a:spLocks/>
          </p:cNvSpPr>
          <p:nvPr/>
        </p:nvSpPr>
        <p:spPr>
          <a:xfrm>
            <a:off x="0" y="54528"/>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Investor Readiness</a:t>
            </a:r>
          </a:p>
        </p:txBody>
      </p:sp>
    </p:spTree>
    <p:extLst>
      <p:ext uri="{BB962C8B-B14F-4D97-AF65-F5344CB8AC3E}">
        <p14:creationId xmlns:p14="http://schemas.microsoft.com/office/powerpoint/2010/main" val="75206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718FC63-1EA7-D244-BF0A-0EEB1EBCDA20}"/>
              </a:ext>
            </a:extLst>
          </p:cNvPr>
          <p:cNvSpPr/>
          <p:nvPr/>
        </p:nvSpPr>
        <p:spPr>
          <a:xfrm>
            <a:off x="-1266092" y="492369"/>
            <a:ext cx="720000" cy="720000"/>
          </a:xfrm>
          <a:prstGeom prst="ellipse">
            <a:avLst/>
          </a:prstGeom>
          <a:solidFill>
            <a:srgbClr val="F9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p>
        </p:txBody>
      </p:sp>
      <p:sp>
        <p:nvSpPr>
          <p:cNvPr id="13" name="Oval 12">
            <a:extLst>
              <a:ext uri="{FF2B5EF4-FFF2-40B4-BE49-F238E27FC236}">
                <a16:creationId xmlns:a16="http://schemas.microsoft.com/office/drawing/2014/main" id="{4D39EDEE-E15D-394B-B988-225E0CF59986}"/>
              </a:ext>
            </a:extLst>
          </p:cNvPr>
          <p:cNvSpPr/>
          <p:nvPr/>
        </p:nvSpPr>
        <p:spPr>
          <a:xfrm>
            <a:off x="-1266092" y="1283676"/>
            <a:ext cx="720000" cy="720000"/>
          </a:xfrm>
          <a:prstGeom prst="ellipse">
            <a:avLst/>
          </a:prstGeom>
          <a:solidFill>
            <a:srgbClr val="31A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p>
        </p:txBody>
      </p:sp>
      <p:sp>
        <p:nvSpPr>
          <p:cNvPr id="14" name="Oval 13">
            <a:extLst>
              <a:ext uri="{FF2B5EF4-FFF2-40B4-BE49-F238E27FC236}">
                <a16:creationId xmlns:a16="http://schemas.microsoft.com/office/drawing/2014/main" id="{3B0400B6-1DC0-EE43-9CE1-07ED1DA1D356}"/>
              </a:ext>
            </a:extLst>
          </p:cNvPr>
          <p:cNvSpPr/>
          <p:nvPr/>
        </p:nvSpPr>
        <p:spPr>
          <a:xfrm>
            <a:off x="-1266092" y="2110153"/>
            <a:ext cx="720000" cy="720000"/>
          </a:xfrm>
          <a:prstGeom prst="ellipse">
            <a:avLst/>
          </a:prstGeom>
          <a:solidFill>
            <a:srgbClr val="3BA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p>
        </p:txBody>
      </p:sp>
      <p:sp>
        <p:nvSpPr>
          <p:cNvPr id="15" name="Oval 14">
            <a:extLst>
              <a:ext uri="{FF2B5EF4-FFF2-40B4-BE49-F238E27FC236}">
                <a16:creationId xmlns:a16="http://schemas.microsoft.com/office/drawing/2014/main" id="{9DCF5EFA-A355-5F47-8B75-4E27E5BF8DD2}"/>
              </a:ext>
            </a:extLst>
          </p:cNvPr>
          <p:cNvSpPr/>
          <p:nvPr/>
        </p:nvSpPr>
        <p:spPr>
          <a:xfrm>
            <a:off x="-1266092" y="2901461"/>
            <a:ext cx="720000" cy="720000"/>
          </a:xfrm>
          <a:prstGeom prst="ellipse">
            <a:avLst/>
          </a:prstGeom>
          <a:solidFill>
            <a:srgbClr val="EB4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p>
        </p:txBody>
      </p:sp>
      <p:sp>
        <p:nvSpPr>
          <p:cNvPr id="16" name="Oval 15">
            <a:extLst>
              <a:ext uri="{FF2B5EF4-FFF2-40B4-BE49-F238E27FC236}">
                <a16:creationId xmlns:a16="http://schemas.microsoft.com/office/drawing/2014/main" id="{09F0276D-E154-E347-A094-3A27B8329CDF}"/>
              </a:ext>
            </a:extLst>
          </p:cNvPr>
          <p:cNvSpPr/>
          <p:nvPr/>
        </p:nvSpPr>
        <p:spPr>
          <a:xfrm>
            <a:off x="-1266092" y="3763107"/>
            <a:ext cx="720000" cy="720000"/>
          </a:xfrm>
          <a:prstGeom prst="ellipse">
            <a:avLst/>
          </a:prstGeom>
          <a:solidFill>
            <a:srgbClr val="1E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p>
        </p:txBody>
      </p:sp>
      <p:sp>
        <p:nvSpPr>
          <p:cNvPr id="17" name="Title 1">
            <a:extLst>
              <a:ext uri="{FF2B5EF4-FFF2-40B4-BE49-F238E27FC236}">
                <a16:creationId xmlns:a16="http://schemas.microsoft.com/office/drawing/2014/main" id="{12E8FE8A-1396-EE42-8DE4-444F58B67255}"/>
              </a:ext>
            </a:extLst>
          </p:cNvPr>
          <p:cNvSpPr txBox="1">
            <a:spLocks/>
          </p:cNvSpPr>
          <p:nvPr/>
        </p:nvSpPr>
        <p:spPr>
          <a:xfrm>
            <a:off x="0" y="3171461"/>
            <a:ext cx="12192000" cy="900000"/>
          </a:xfrm>
          <a:prstGeom prst="rect">
            <a:avLst/>
          </a:prstGeom>
          <a:solidFill>
            <a:srgbClr val="31A8DC"/>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dirty="0">
                <a:solidFill>
                  <a:schemeClr val="bg1"/>
                </a:solidFill>
                <a:latin typeface="Quattrocento Sans" panose="020B0502050000020003" pitchFamily="34" charset="0"/>
                <a:cs typeface="Segoe UI" panose="020B0502040204020203" pitchFamily="34" charset="0"/>
              </a:rPr>
              <a:t>How to become investment Ready</a:t>
            </a:r>
          </a:p>
        </p:txBody>
      </p:sp>
      <p:pic>
        <p:nvPicPr>
          <p:cNvPr id="20" name="Graphic 19" descr="Checklist with solid fill">
            <a:extLst>
              <a:ext uri="{FF2B5EF4-FFF2-40B4-BE49-F238E27FC236}">
                <a16:creationId xmlns:a16="http://schemas.microsoft.com/office/drawing/2014/main" id="{4CDECF71-2831-4177-8843-5A4B3C15AD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5857" y="740856"/>
            <a:ext cx="1199934" cy="1199934"/>
          </a:xfrm>
          <a:prstGeom prst="rect">
            <a:avLst/>
          </a:prstGeom>
        </p:spPr>
      </p:pic>
      <p:pic>
        <p:nvPicPr>
          <p:cNvPr id="21" name="Graphic 20" descr="Calculator with solid fill">
            <a:extLst>
              <a:ext uri="{FF2B5EF4-FFF2-40B4-BE49-F238E27FC236}">
                <a16:creationId xmlns:a16="http://schemas.microsoft.com/office/drawing/2014/main" id="{9E18FEA7-27B0-4A75-BF22-EA0F989522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8061" y="740856"/>
            <a:ext cx="1199934" cy="1199934"/>
          </a:xfrm>
          <a:prstGeom prst="rect">
            <a:avLst/>
          </a:prstGeom>
        </p:spPr>
      </p:pic>
      <p:pic>
        <p:nvPicPr>
          <p:cNvPr id="22" name="Graphic 21" descr="Court with solid fill">
            <a:extLst>
              <a:ext uri="{FF2B5EF4-FFF2-40B4-BE49-F238E27FC236}">
                <a16:creationId xmlns:a16="http://schemas.microsoft.com/office/drawing/2014/main" id="{F468C552-9DD6-444D-80EC-2120C4A3C3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00675" y="740856"/>
            <a:ext cx="1199934" cy="1199934"/>
          </a:xfrm>
          <a:prstGeom prst="rect">
            <a:avLst/>
          </a:prstGeom>
        </p:spPr>
      </p:pic>
      <p:pic>
        <p:nvPicPr>
          <p:cNvPr id="23" name="Graphic 22" descr="Lights On outline">
            <a:extLst>
              <a:ext uri="{FF2B5EF4-FFF2-40B4-BE49-F238E27FC236}">
                <a16:creationId xmlns:a16="http://schemas.microsoft.com/office/drawing/2014/main" id="{56A5F4FD-1A47-4908-8217-1E1B154BC7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4644" y="4481339"/>
            <a:ext cx="1199934" cy="1199934"/>
          </a:xfrm>
          <a:prstGeom prst="rect">
            <a:avLst/>
          </a:prstGeom>
        </p:spPr>
      </p:pic>
      <p:pic>
        <p:nvPicPr>
          <p:cNvPr id="24" name="Graphic 23" descr="Tax outline">
            <a:extLst>
              <a:ext uri="{FF2B5EF4-FFF2-40B4-BE49-F238E27FC236}">
                <a16:creationId xmlns:a16="http://schemas.microsoft.com/office/drawing/2014/main" id="{FC61CBA8-971E-464C-A254-11ACBD8180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46761" y="4481339"/>
            <a:ext cx="1199934" cy="1199934"/>
          </a:xfrm>
          <a:prstGeom prst="rect">
            <a:avLst/>
          </a:prstGeom>
        </p:spPr>
      </p:pic>
      <p:sp>
        <p:nvSpPr>
          <p:cNvPr id="25" name="TextBox 24">
            <a:extLst>
              <a:ext uri="{FF2B5EF4-FFF2-40B4-BE49-F238E27FC236}">
                <a16:creationId xmlns:a16="http://schemas.microsoft.com/office/drawing/2014/main" id="{121C941B-F8C1-49D4-8034-3A1489D0AB56}"/>
              </a:ext>
            </a:extLst>
          </p:cNvPr>
          <p:cNvSpPr txBox="1"/>
          <p:nvPr/>
        </p:nvSpPr>
        <p:spPr>
          <a:xfrm>
            <a:off x="1301646" y="2065845"/>
            <a:ext cx="1693889" cy="400110"/>
          </a:xfrm>
          <a:prstGeom prst="rect">
            <a:avLst/>
          </a:prstGeom>
          <a:noFill/>
        </p:spPr>
        <p:txBody>
          <a:bodyPr wrap="square" rtlCol="0">
            <a:spAutoFit/>
          </a:bodyPr>
          <a:lstStyle/>
          <a:p>
            <a:r>
              <a:rPr lang="en-US" sz="2000" b="1" dirty="0"/>
              <a:t>Business Plan</a:t>
            </a:r>
          </a:p>
        </p:txBody>
      </p:sp>
      <p:sp>
        <p:nvSpPr>
          <p:cNvPr id="26" name="TextBox 25">
            <a:extLst>
              <a:ext uri="{FF2B5EF4-FFF2-40B4-BE49-F238E27FC236}">
                <a16:creationId xmlns:a16="http://schemas.microsoft.com/office/drawing/2014/main" id="{E9864598-F010-4292-80FC-9FB68DE5674A}"/>
              </a:ext>
            </a:extLst>
          </p:cNvPr>
          <p:cNvSpPr txBox="1"/>
          <p:nvPr/>
        </p:nvSpPr>
        <p:spPr>
          <a:xfrm>
            <a:off x="5681272" y="2065845"/>
            <a:ext cx="1693889" cy="400110"/>
          </a:xfrm>
          <a:prstGeom prst="rect">
            <a:avLst/>
          </a:prstGeom>
          <a:noFill/>
        </p:spPr>
        <p:txBody>
          <a:bodyPr wrap="square" rtlCol="0">
            <a:spAutoFit/>
          </a:bodyPr>
          <a:lstStyle/>
          <a:p>
            <a:r>
              <a:rPr lang="en-US" sz="2000" b="1" dirty="0"/>
              <a:t>Financial</a:t>
            </a:r>
          </a:p>
        </p:txBody>
      </p:sp>
      <p:sp>
        <p:nvSpPr>
          <p:cNvPr id="27" name="Oval 26">
            <a:extLst>
              <a:ext uri="{FF2B5EF4-FFF2-40B4-BE49-F238E27FC236}">
                <a16:creationId xmlns:a16="http://schemas.microsoft.com/office/drawing/2014/main" id="{9A308B23-5963-41E2-9BDA-284E08B1F244}"/>
              </a:ext>
            </a:extLst>
          </p:cNvPr>
          <p:cNvSpPr/>
          <p:nvPr/>
        </p:nvSpPr>
        <p:spPr>
          <a:xfrm>
            <a:off x="-1266092" y="492369"/>
            <a:ext cx="720000" cy="720000"/>
          </a:xfrm>
          <a:prstGeom prst="ellipse">
            <a:avLst/>
          </a:prstGeom>
          <a:solidFill>
            <a:srgbClr val="F9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28" name="Oval 27">
            <a:extLst>
              <a:ext uri="{FF2B5EF4-FFF2-40B4-BE49-F238E27FC236}">
                <a16:creationId xmlns:a16="http://schemas.microsoft.com/office/drawing/2014/main" id="{1ACEA498-CF0B-4909-9603-169A8FA3E0C7}"/>
              </a:ext>
            </a:extLst>
          </p:cNvPr>
          <p:cNvSpPr/>
          <p:nvPr/>
        </p:nvSpPr>
        <p:spPr>
          <a:xfrm>
            <a:off x="-1266092" y="1283676"/>
            <a:ext cx="720000" cy="720000"/>
          </a:xfrm>
          <a:prstGeom prst="ellipse">
            <a:avLst/>
          </a:prstGeom>
          <a:solidFill>
            <a:srgbClr val="31A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29" name="Oval 28">
            <a:extLst>
              <a:ext uri="{FF2B5EF4-FFF2-40B4-BE49-F238E27FC236}">
                <a16:creationId xmlns:a16="http://schemas.microsoft.com/office/drawing/2014/main" id="{0E91C848-A70A-4595-B737-C66249A81F24}"/>
              </a:ext>
            </a:extLst>
          </p:cNvPr>
          <p:cNvSpPr/>
          <p:nvPr/>
        </p:nvSpPr>
        <p:spPr>
          <a:xfrm>
            <a:off x="-1266092" y="2110153"/>
            <a:ext cx="720000" cy="720000"/>
          </a:xfrm>
          <a:prstGeom prst="ellipse">
            <a:avLst/>
          </a:prstGeom>
          <a:solidFill>
            <a:srgbClr val="3BA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30" name="Oval 29">
            <a:extLst>
              <a:ext uri="{FF2B5EF4-FFF2-40B4-BE49-F238E27FC236}">
                <a16:creationId xmlns:a16="http://schemas.microsoft.com/office/drawing/2014/main" id="{0D0E0317-0E5F-4251-8096-72A3ECC943E2}"/>
              </a:ext>
            </a:extLst>
          </p:cNvPr>
          <p:cNvSpPr/>
          <p:nvPr/>
        </p:nvSpPr>
        <p:spPr>
          <a:xfrm>
            <a:off x="-1266092" y="2901461"/>
            <a:ext cx="720000" cy="720000"/>
          </a:xfrm>
          <a:prstGeom prst="ellipse">
            <a:avLst/>
          </a:prstGeom>
          <a:solidFill>
            <a:srgbClr val="EB4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31" name="Oval 30">
            <a:extLst>
              <a:ext uri="{FF2B5EF4-FFF2-40B4-BE49-F238E27FC236}">
                <a16:creationId xmlns:a16="http://schemas.microsoft.com/office/drawing/2014/main" id="{B5749872-052A-41C9-A6B2-4E08703CD852}"/>
              </a:ext>
            </a:extLst>
          </p:cNvPr>
          <p:cNvSpPr/>
          <p:nvPr/>
        </p:nvSpPr>
        <p:spPr>
          <a:xfrm>
            <a:off x="-1266092" y="3763107"/>
            <a:ext cx="720000" cy="720000"/>
          </a:xfrm>
          <a:prstGeom prst="ellipse">
            <a:avLst/>
          </a:prstGeom>
          <a:solidFill>
            <a:srgbClr val="1E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33" name="TextBox 32">
            <a:extLst>
              <a:ext uri="{FF2B5EF4-FFF2-40B4-BE49-F238E27FC236}">
                <a16:creationId xmlns:a16="http://schemas.microsoft.com/office/drawing/2014/main" id="{80A955AF-0646-454E-BBE1-35F5C4D50B13}"/>
              </a:ext>
            </a:extLst>
          </p:cNvPr>
          <p:cNvSpPr txBox="1"/>
          <p:nvPr/>
        </p:nvSpPr>
        <p:spPr>
          <a:xfrm>
            <a:off x="9506431" y="2008246"/>
            <a:ext cx="1693889" cy="400110"/>
          </a:xfrm>
          <a:prstGeom prst="rect">
            <a:avLst/>
          </a:prstGeom>
          <a:noFill/>
        </p:spPr>
        <p:txBody>
          <a:bodyPr wrap="square" rtlCol="0">
            <a:spAutoFit/>
          </a:bodyPr>
          <a:lstStyle/>
          <a:p>
            <a:r>
              <a:rPr lang="en-US" sz="2000" b="1" dirty="0"/>
              <a:t>Legal</a:t>
            </a:r>
          </a:p>
        </p:txBody>
      </p:sp>
      <p:sp>
        <p:nvSpPr>
          <p:cNvPr id="34" name="TextBox 33">
            <a:extLst>
              <a:ext uri="{FF2B5EF4-FFF2-40B4-BE49-F238E27FC236}">
                <a16:creationId xmlns:a16="http://schemas.microsoft.com/office/drawing/2014/main" id="{825455A1-80F4-4BBF-920A-6C07FC00024D}"/>
              </a:ext>
            </a:extLst>
          </p:cNvPr>
          <p:cNvSpPr txBox="1"/>
          <p:nvPr/>
        </p:nvSpPr>
        <p:spPr>
          <a:xfrm>
            <a:off x="7142452" y="5717034"/>
            <a:ext cx="2758190" cy="400110"/>
          </a:xfrm>
          <a:prstGeom prst="rect">
            <a:avLst/>
          </a:prstGeom>
          <a:noFill/>
        </p:spPr>
        <p:txBody>
          <a:bodyPr wrap="square" rtlCol="0">
            <a:spAutoFit/>
          </a:bodyPr>
          <a:lstStyle/>
          <a:p>
            <a:r>
              <a:rPr lang="en-US" sz="2000" b="1" dirty="0"/>
              <a:t>Investor Proposition</a:t>
            </a:r>
          </a:p>
        </p:txBody>
      </p:sp>
      <p:sp>
        <p:nvSpPr>
          <p:cNvPr id="35" name="TextBox 34">
            <a:extLst>
              <a:ext uri="{FF2B5EF4-FFF2-40B4-BE49-F238E27FC236}">
                <a16:creationId xmlns:a16="http://schemas.microsoft.com/office/drawing/2014/main" id="{CCF3C901-6059-464B-8E55-E778D5ABFE8E}"/>
              </a:ext>
            </a:extLst>
          </p:cNvPr>
          <p:cNvSpPr txBox="1"/>
          <p:nvPr/>
        </p:nvSpPr>
        <p:spPr>
          <a:xfrm>
            <a:off x="2713221" y="5692803"/>
            <a:ext cx="2588302" cy="400110"/>
          </a:xfrm>
          <a:prstGeom prst="rect">
            <a:avLst/>
          </a:prstGeom>
          <a:noFill/>
        </p:spPr>
        <p:txBody>
          <a:bodyPr wrap="square" rtlCol="0">
            <a:spAutoFit/>
          </a:bodyPr>
          <a:lstStyle/>
          <a:p>
            <a:r>
              <a:rPr lang="en-US" sz="2000" b="1" dirty="0"/>
              <a:t>Valuation and Price</a:t>
            </a:r>
          </a:p>
        </p:txBody>
      </p:sp>
    </p:spTree>
    <p:extLst>
      <p:ext uri="{BB962C8B-B14F-4D97-AF65-F5344CB8AC3E}">
        <p14:creationId xmlns:p14="http://schemas.microsoft.com/office/powerpoint/2010/main" val="423320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E9BA3-F093-4215-906F-A628064E7E2C}"/>
              </a:ext>
            </a:extLst>
          </p:cNvPr>
          <p:cNvSpPr>
            <a:spLocks noGrp="1"/>
          </p:cNvSpPr>
          <p:nvPr>
            <p:ph type="title"/>
          </p:nvPr>
        </p:nvSpPr>
        <p:spPr>
          <a:xfrm>
            <a:off x="571625" y="846041"/>
            <a:ext cx="11046667" cy="900001"/>
          </a:xfrm>
        </p:spPr>
        <p:txBody>
          <a:bodyPr>
            <a:normAutofit/>
          </a:bodyPr>
          <a:lstStyle/>
          <a:p>
            <a:r>
              <a:rPr lang="en-US" sz="2000" dirty="0">
                <a:latin typeface="Quattrocento Sans" panose="020B0502050000020003" pitchFamily="34" charset="0"/>
              </a:rPr>
              <a:t>A clear and well though out business plan is necessary to attract the investors</a:t>
            </a:r>
          </a:p>
        </p:txBody>
      </p:sp>
      <p:sp>
        <p:nvSpPr>
          <p:cNvPr id="5" name="Content Placeholder 4">
            <a:extLst>
              <a:ext uri="{FF2B5EF4-FFF2-40B4-BE49-F238E27FC236}">
                <a16:creationId xmlns:a16="http://schemas.microsoft.com/office/drawing/2014/main" id="{7C0D2056-0873-413B-B67B-F26BDC58318B}"/>
              </a:ext>
            </a:extLst>
          </p:cNvPr>
          <p:cNvSpPr>
            <a:spLocks noGrp="1"/>
          </p:cNvSpPr>
          <p:nvPr>
            <p:ph idx="1"/>
          </p:nvPr>
        </p:nvSpPr>
        <p:spPr>
          <a:xfrm>
            <a:off x="3174102" y="2104669"/>
            <a:ext cx="5841711" cy="4206240"/>
          </a:xfrm>
        </p:spPr>
        <p:txBody>
          <a:bodyPr>
            <a:normAutofit lnSpcReduction="10000"/>
          </a:bodyPr>
          <a:lstStyle/>
          <a:p>
            <a:pPr>
              <a:lnSpc>
                <a:spcPct val="150000"/>
              </a:lnSpc>
            </a:pPr>
            <a:r>
              <a:rPr lang="en-US" sz="1800" b="1" dirty="0"/>
              <a:t>The macro environment (target market, market size)</a:t>
            </a:r>
          </a:p>
          <a:p>
            <a:pPr>
              <a:lnSpc>
                <a:spcPct val="150000"/>
              </a:lnSpc>
            </a:pPr>
            <a:r>
              <a:rPr lang="en-US" sz="1800" b="1" dirty="0"/>
              <a:t>Product, business model and customer value proposition</a:t>
            </a:r>
          </a:p>
          <a:p>
            <a:pPr>
              <a:lnSpc>
                <a:spcPct val="150000"/>
              </a:lnSpc>
            </a:pPr>
            <a:r>
              <a:rPr lang="en-US" sz="1800" b="1" dirty="0"/>
              <a:t>Competitor and their response</a:t>
            </a:r>
          </a:p>
          <a:p>
            <a:pPr>
              <a:lnSpc>
                <a:spcPct val="150000"/>
              </a:lnSpc>
            </a:pPr>
            <a:r>
              <a:rPr lang="en-US" sz="1800" b="1" dirty="0"/>
              <a:t>Sales and marketing strategy</a:t>
            </a:r>
          </a:p>
          <a:p>
            <a:pPr>
              <a:lnSpc>
                <a:spcPct val="150000"/>
              </a:lnSpc>
            </a:pPr>
            <a:r>
              <a:rPr lang="en-US" sz="1800" b="1" dirty="0"/>
              <a:t>Team leadership and management</a:t>
            </a:r>
          </a:p>
          <a:p>
            <a:pPr>
              <a:lnSpc>
                <a:spcPct val="150000"/>
              </a:lnSpc>
            </a:pPr>
            <a:r>
              <a:rPr lang="en-US" sz="1800" b="1" dirty="0"/>
              <a:t>Financials (historical and projections)</a:t>
            </a:r>
          </a:p>
          <a:p>
            <a:pPr>
              <a:lnSpc>
                <a:spcPct val="150000"/>
              </a:lnSpc>
            </a:pPr>
            <a:r>
              <a:rPr lang="en-US" sz="1800" b="1" dirty="0"/>
              <a:t>Risk management and mitigation plan</a:t>
            </a:r>
          </a:p>
        </p:txBody>
      </p:sp>
      <p:sp>
        <p:nvSpPr>
          <p:cNvPr id="6" name="Title 1">
            <a:extLst>
              <a:ext uri="{FF2B5EF4-FFF2-40B4-BE49-F238E27FC236}">
                <a16:creationId xmlns:a16="http://schemas.microsoft.com/office/drawing/2014/main" id="{7D292C8C-B2E3-494D-B3F8-FB4B8A4A4F4E}"/>
              </a:ext>
            </a:extLst>
          </p:cNvPr>
          <p:cNvSpPr txBox="1">
            <a:spLocks/>
          </p:cNvSpPr>
          <p:nvPr/>
        </p:nvSpPr>
        <p:spPr>
          <a:xfrm>
            <a:off x="0" y="-53959"/>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Business Plan</a:t>
            </a:r>
          </a:p>
        </p:txBody>
      </p:sp>
    </p:spTree>
    <p:extLst>
      <p:ext uri="{BB962C8B-B14F-4D97-AF65-F5344CB8AC3E}">
        <p14:creationId xmlns:p14="http://schemas.microsoft.com/office/powerpoint/2010/main" val="254206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D35057-2D9F-439C-B1B1-ED6E21DE9A8F}"/>
              </a:ext>
            </a:extLst>
          </p:cNvPr>
          <p:cNvSpPr>
            <a:spLocks noGrp="1"/>
          </p:cNvSpPr>
          <p:nvPr>
            <p:ph sz="half" idx="1"/>
          </p:nvPr>
        </p:nvSpPr>
        <p:spPr/>
        <p:txBody>
          <a:bodyPr>
            <a:noAutofit/>
          </a:bodyPr>
          <a:lstStyle/>
          <a:p>
            <a:pPr marL="0" indent="0" algn="just">
              <a:buNone/>
            </a:pPr>
            <a:r>
              <a:rPr lang="en-US" sz="2000" b="1" dirty="0">
                <a:latin typeface="Quattrocento Sans" panose="020B0502050000020003" pitchFamily="34" charset="0"/>
              </a:rPr>
              <a:t>Team</a:t>
            </a:r>
          </a:p>
          <a:p>
            <a:pPr marL="0" indent="0" algn="just">
              <a:buNone/>
            </a:pPr>
            <a:r>
              <a:rPr lang="en-US" sz="1800" dirty="0">
                <a:latin typeface="Quattrocento Sans" panose="020B0502050000020003" pitchFamily="34" charset="0"/>
              </a:rPr>
              <a:t>A passionate, dedicated and skilled team is a vital element that investors look for. The business needs to highlight their team’s strengths and experience. </a:t>
            </a:r>
          </a:p>
          <a:p>
            <a:pPr marL="0" indent="0" algn="just">
              <a:buNone/>
            </a:pPr>
            <a:endParaRPr lang="en-US" sz="1800" dirty="0">
              <a:latin typeface="Quattrocento Sans" panose="020B0502050000020003" pitchFamily="34" charset="0"/>
            </a:endParaRPr>
          </a:p>
          <a:p>
            <a:pPr marL="0" indent="0" algn="just">
              <a:buNone/>
            </a:pPr>
            <a:r>
              <a:rPr lang="en-US" sz="2000" b="1" dirty="0">
                <a:latin typeface="Quattrocento Sans" panose="020B0502050000020003" pitchFamily="34" charset="0"/>
              </a:rPr>
              <a:t>Scalability</a:t>
            </a:r>
          </a:p>
          <a:p>
            <a:pPr marL="0" indent="0" algn="just">
              <a:buNone/>
            </a:pPr>
            <a:r>
              <a:rPr lang="en-US" sz="1800" dirty="0">
                <a:latin typeface="Quattrocento Sans" panose="020B0502050000020003" pitchFamily="34" charset="0"/>
              </a:rPr>
              <a:t>A scalable business model will attract investors as it demonstrates long term profitability and value creation. Scalability demonstrates your ability to grow and expand the operational model of your business and grow economies of scale. </a:t>
            </a:r>
          </a:p>
        </p:txBody>
      </p:sp>
      <p:sp>
        <p:nvSpPr>
          <p:cNvPr id="7" name="Content Placeholder 6">
            <a:extLst>
              <a:ext uri="{FF2B5EF4-FFF2-40B4-BE49-F238E27FC236}">
                <a16:creationId xmlns:a16="http://schemas.microsoft.com/office/drawing/2014/main" id="{07AB4DAA-4574-4D6E-B6B4-E77BE3D79242}"/>
              </a:ext>
            </a:extLst>
          </p:cNvPr>
          <p:cNvSpPr>
            <a:spLocks noGrp="1"/>
          </p:cNvSpPr>
          <p:nvPr>
            <p:ph sz="half" idx="2"/>
          </p:nvPr>
        </p:nvSpPr>
        <p:spPr/>
        <p:txBody>
          <a:bodyPr>
            <a:noAutofit/>
          </a:bodyPr>
          <a:lstStyle/>
          <a:p>
            <a:pPr marL="0" indent="0" algn="just">
              <a:buNone/>
            </a:pPr>
            <a:r>
              <a:rPr lang="en-US" sz="2000" b="1" dirty="0">
                <a:latin typeface="Quattrocento Sans" panose="020B0502050000020003" pitchFamily="34" charset="0"/>
              </a:rPr>
              <a:t>Traction</a:t>
            </a:r>
            <a:endParaRPr lang="en-US" sz="1800" b="1" dirty="0">
              <a:latin typeface="Quattrocento Sans" panose="020B0502050000020003" pitchFamily="34" charset="0"/>
            </a:endParaRPr>
          </a:p>
          <a:p>
            <a:pPr marL="0" indent="0" algn="just">
              <a:buNone/>
            </a:pPr>
            <a:r>
              <a:rPr lang="en-US" sz="1800" dirty="0">
                <a:latin typeface="Quattrocento Sans" panose="020B0502050000020003" pitchFamily="34" charset="0"/>
              </a:rPr>
              <a:t>Traction is important to investors because it demonstrates a progressive shift from an idea to a functioning business model. Traction is evidence that your product has a take-up rate which implies a large/growing market, a valid business model, proven revenue success and sustainable growth.</a:t>
            </a:r>
          </a:p>
          <a:p>
            <a:pPr marL="0" indent="0" algn="just">
              <a:buNone/>
            </a:pPr>
            <a:endParaRPr lang="en-US" sz="1800" dirty="0">
              <a:latin typeface="Quattrocento Sans" panose="020B0502050000020003" pitchFamily="34" charset="0"/>
            </a:endParaRPr>
          </a:p>
          <a:p>
            <a:pPr marL="0" indent="0" algn="just">
              <a:buNone/>
            </a:pPr>
            <a:r>
              <a:rPr lang="en-US" sz="2000" b="1" dirty="0">
                <a:latin typeface="Quattrocento Sans" panose="020B0502050000020003" pitchFamily="34" charset="0"/>
              </a:rPr>
              <a:t>Financials</a:t>
            </a:r>
            <a:endParaRPr lang="en-US" sz="1800" b="1" dirty="0">
              <a:latin typeface="Quattrocento Sans" panose="020B0502050000020003" pitchFamily="34" charset="0"/>
            </a:endParaRPr>
          </a:p>
          <a:p>
            <a:pPr marL="0" indent="0" algn="just">
              <a:buNone/>
            </a:pPr>
            <a:r>
              <a:rPr lang="en-US" sz="1800" dirty="0">
                <a:latin typeface="Quattrocento Sans" panose="020B0502050000020003" pitchFamily="34" charset="0"/>
              </a:rPr>
              <a:t>A historical snapshot of the profit and loss statement, balance sheet and projected outlook based on market-tested assumptions. </a:t>
            </a:r>
          </a:p>
        </p:txBody>
      </p:sp>
      <p:sp>
        <p:nvSpPr>
          <p:cNvPr id="4" name="Title 1">
            <a:extLst>
              <a:ext uri="{FF2B5EF4-FFF2-40B4-BE49-F238E27FC236}">
                <a16:creationId xmlns:a16="http://schemas.microsoft.com/office/drawing/2014/main" id="{FB125DC5-8159-4B0D-9C64-03B37273937C}"/>
              </a:ext>
            </a:extLst>
          </p:cNvPr>
          <p:cNvSpPr txBox="1">
            <a:spLocks/>
          </p:cNvSpPr>
          <p:nvPr/>
        </p:nvSpPr>
        <p:spPr>
          <a:xfrm>
            <a:off x="0" y="-53959"/>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Key elements of a successful pitch</a:t>
            </a:r>
          </a:p>
        </p:txBody>
      </p:sp>
    </p:spTree>
    <p:extLst>
      <p:ext uri="{BB962C8B-B14F-4D97-AF65-F5344CB8AC3E}">
        <p14:creationId xmlns:p14="http://schemas.microsoft.com/office/powerpoint/2010/main" val="189299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D35057-2D9F-439C-B1B1-ED6E21DE9A8F}"/>
              </a:ext>
            </a:extLst>
          </p:cNvPr>
          <p:cNvSpPr>
            <a:spLocks noGrp="1"/>
          </p:cNvSpPr>
          <p:nvPr>
            <p:ph sz="half" idx="1"/>
          </p:nvPr>
        </p:nvSpPr>
        <p:spPr/>
        <p:txBody>
          <a:bodyPr>
            <a:noAutofit/>
          </a:bodyPr>
          <a:lstStyle/>
          <a:p>
            <a:pPr marL="0" indent="0" algn="just">
              <a:buNone/>
            </a:pPr>
            <a:r>
              <a:rPr lang="en-US" sz="2000" b="1" dirty="0">
                <a:latin typeface="Quattrocento Sans" panose="020B0502050000020003" pitchFamily="34" charset="0"/>
              </a:rPr>
              <a:t>Exit strategy </a:t>
            </a:r>
          </a:p>
          <a:p>
            <a:pPr marL="0" indent="0" algn="just">
              <a:buNone/>
            </a:pPr>
            <a:r>
              <a:rPr lang="en-US" sz="1800" dirty="0">
                <a:latin typeface="Quattrocento Sans" panose="020B0502050000020003" pitchFamily="34" charset="0"/>
              </a:rPr>
              <a:t>Every investment proposal should include an exit strategy for prospective investors, providing a timeline for their investment. This strategy should detail the key milestones at which an investor can exit and the expected valuation multiples. </a:t>
            </a:r>
          </a:p>
          <a:p>
            <a:pPr marL="0" indent="0" algn="just">
              <a:buNone/>
            </a:pPr>
            <a:endParaRPr lang="en-US" sz="1800" dirty="0">
              <a:latin typeface="Quattrocento Sans" panose="020B0502050000020003" pitchFamily="34" charset="0"/>
            </a:endParaRPr>
          </a:p>
          <a:p>
            <a:pPr marL="0" indent="0" algn="just">
              <a:buNone/>
            </a:pPr>
            <a:r>
              <a:rPr lang="en-US" sz="2000" b="1" dirty="0">
                <a:latin typeface="Quattrocento Sans" panose="020B0502050000020003" pitchFamily="34" charset="0"/>
              </a:rPr>
              <a:t>Market</a:t>
            </a:r>
            <a:endParaRPr lang="en-US" sz="1800" b="1" dirty="0">
              <a:latin typeface="Quattrocento Sans" panose="020B0502050000020003" pitchFamily="34" charset="0"/>
            </a:endParaRPr>
          </a:p>
          <a:p>
            <a:pPr marL="0" indent="0" algn="just">
              <a:buNone/>
            </a:pPr>
            <a:r>
              <a:rPr lang="en-US" sz="1800" dirty="0">
                <a:latin typeface="Quattrocento Sans" panose="020B0502050000020003" pitchFamily="34" charset="0"/>
              </a:rPr>
              <a:t>Understanding the economic indicators and current market trends which may affect your industry is vital information prospective investors will examine and may help you identify particular areas of growth which were previously </a:t>
            </a:r>
            <a:r>
              <a:rPr lang="en-US" sz="1800" dirty="0" err="1">
                <a:latin typeface="Quattrocento Sans" panose="020B0502050000020003" pitchFamily="34" charset="0"/>
              </a:rPr>
              <a:t>unrealised</a:t>
            </a:r>
            <a:r>
              <a:rPr lang="en-US" sz="1800" dirty="0">
                <a:latin typeface="Quattrocento Sans" panose="020B0502050000020003" pitchFamily="34" charset="0"/>
              </a:rPr>
              <a:t>. </a:t>
            </a:r>
          </a:p>
        </p:txBody>
      </p:sp>
      <p:sp>
        <p:nvSpPr>
          <p:cNvPr id="7" name="Content Placeholder 6">
            <a:extLst>
              <a:ext uri="{FF2B5EF4-FFF2-40B4-BE49-F238E27FC236}">
                <a16:creationId xmlns:a16="http://schemas.microsoft.com/office/drawing/2014/main" id="{07AB4DAA-4574-4D6E-B6B4-E77BE3D79242}"/>
              </a:ext>
            </a:extLst>
          </p:cNvPr>
          <p:cNvSpPr>
            <a:spLocks noGrp="1"/>
          </p:cNvSpPr>
          <p:nvPr>
            <p:ph sz="half" idx="2"/>
          </p:nvPr>
        </p:nvSpPr>
        <p:spPr/>
        <p:txBody>
          <a:bodyPr>
            <a:noAutofit/>
          </a:bodyPr>
          <a:lstStyle/>
          <a:p>
            <a:pPr marL="0" indent="0" algn="just">
              <a:buNone/>
            </a:pPr>
            <a:r>
              <a:rPr lang="en-US" sz="2000" b="1" dirty="0">
                <a:latin typeface="Quattrocento Sans" panose="020B0502050000020003" pitchFamily="34" charset="0"/>
              </a:rPr>
              <a:t>Technology/IP</a:t>
            </a:r>
          </a:p>
          <a:p>
            <a:pPr marL="0" indent="0" algn="just">
              <a:buNone/>
            </a:pPr>
            <a:r>
              <a:rPr lang="en-US" sz="1800" dirty="0">
                <a:latin typeface="Quattrocento Sans" panose="020B0502050000020003" pitchFamily="34" charset="0"/>
              </a:rPr>
              <a:t>The IP and technology in specific inventions, business processes and solutions can significantly increase the valuation of a business. Therefore, strong IP and patent protection would be desirable for prospective investors.</a:t>
            </a:r>
          </a:p>
          <a:p>
            <a:pPr marL="0" indent="0" algn="just">
              <a:buNone/>
            </a:pPr>
            <a:endParaRPr lang="en-US" sz="1800" dirty="0">
              <a:latin typeface="Quattrocento Sans" panose="020B0502050000020003" pitchFamily="34" charset="0"/>
            </a:endParaRPr>
          </a:p>
          <a:p>
            <a:pPr marL="0" indent="0" algn="just">
              <a:buNone/>
            </a:pPr>
            <a:r>
              <a:rPr lang="en-US" sz="2000" b="1" dirty="0">
                <a:latin typeface="Quattrocento Sans" panose="020B0502050000020003" pitchFamily="34" charset="0"/>
              </a:rPr>
              <a:t>Offer price</a:t>
            </a:r>
          </a:p>
          <a:p>
            <a:pPr marL="0" indent="0" algn="just">
              <a:buNone/>
            </a:pPr>
            <a:r>
              <a:rPr lang="en-US" sz="1800" dirty="0">
                <a:latin typeface="Quattrocento Sans" panose="020B0502050000020003" pitchFamily="34" charset="0"/>
              </a:rPr>
              <a:t>A clear pre-money valuation (the valuation of your business prior to the investment) and the offer price will guide investors in their financial analysis and benchmarking.</a:t>
            </a:r>
          </a:p>
        </p:txBody>
      </p:sp>
      <p:sp>
        <p:nvSpPr>
          <p:cNvPr id="4" name="Title 1">
            <a:extLst>
              <a:ext uri="{FF2B5EF4-FFF2-40B4-BE49-F238E27FC236}">
                <a16:creationId xmlns:a16="http://schemas.microsoft.com/office/drawing/2014/main" id="{FB125DC5-8159-4B0D-9C64-03B37273937C}"/>
              </a:ext>
            </a:extLst>
          </p:cNvPr>
          <p:cNvSpPr txBox="1">
            <a:spLocks/>
          </p:cNvSpPr>
          <p:nvPr/>
        </p:nvSpPr>
        <p:spPr>
          <a:xfrm>
            <a:off x="0" y="-53959"/>
            <a:ext cx="12192000" cy="900000"/>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Key elements of a successful pitch (contd.)</a:t>
            </a:r>
          </a:p>
        </p:txBody>
      </p:sp>
    </p:spTree>
    <p:extLst>
      <p:ext uri="{BB962C8B-B14F-4D97-AF65-F5344CB8AC3E}">
        <p14:creationId xmlns:p14="http://schemas.microsoft.com/office/powerpoint/2010/main" val="311673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F0DC8-0239-49AC-B190-5D00752CE1B0}"/>
              </a:ext>
            </a:extLst>
          </p:cNvPr>
          <p:cNvSpPr/>
          <p:nvPr/>
        </p:nvSpPr>
        <p:spPr>
          <a:xfrm>
            <a:off x="0" y="1019331"/>
            <a:ext cx="6096000" cy="58386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099BDD"/>
              </a:solidFill>
              <a:latin typeface="Quattrocento Sans" panose="020B0502050000020003" pitchFamily="34" charset="0"/>
            </a:endParaRPr>
          </a:p>
        </p:txBody>
      </p:sp>
      <p:sp>
        <p:nvSpPr>
          <p:cNvPr id="5" name="Rectangle 4">
            <a:extLst>
              <a:ext uri="{FF2B5EF4-FFF2-40B4-BE49-F238E27FC236}">
                <a16:creationId xmlns:a16="http://schemas.microsoft.com/office/drawing/2014/main" id="{BA042880-0965-427C-95A1-C2673F3A905A}"/>
              </a:ext>
            </a:extLst>
          </p:cNvPr>
          <p:cNvSpPr/>
          <p:nvPr/>
        </p:nvSpPr>
        <p:spPr>
          <a:xfrm>
            <a:off x="6096000" y="1019330"/>
            <a:ext cx="6096000" cy="58386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099BDD"/>
              </a:solidFill>
              <a:latin typeface="Quattrocento Sans" panose="020B0502050000020003" pitchFamily="34" charset="0"/>
            </a:endParaRPr>
          </a:p>
        </p:txBody>
      </p:sp>
      <p:sp>
        <p:nvSpPr>
          <p:cNvPr id="7" name="Title 1">
            <a:extLst>
              <a:ext uri="{FF2B5EF4-FFF2-40B4-BE49-F238E27FC236}">
                <a16:creationId xmlns:a16="http://schemas.microsoft.com/office/drawing/2014/main" id="{349B8241-B2D5-4097-8B49-EB161AAE1581}"/>
              </a:ext>
            </a:extLst>
          </p:cNvPr>
          <p:cNvSpPr txBox="1">
            <a:spLocks/>
          </p:cNvSpPr>
          <p:nvPr/>
        </p:nvSpPr>
        <p:spPr>
          <a:xfrm>
            <a:off x="0" y="0"/>
            <a:ext cx="12192000" cy="1019329"/>
          </a:xfrm>
          <a:prstGeom prst="rect">
            <a:avLst/>
          </a:prstGeom>
          <a:solidFill>
            <a:srgbClr val="099BDD"/>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Pitch deck do’s</a:t>
            </a:r>
          </a:p>
        </p:txBody>
      </p:sp>
      <p:sp>
        <p:nvSpPr>
          <p:cNvPr id="2" name="TextBox 1">
            <a:extLst>
              <a:ext uri="{FF2B5EF4-FFF2-40B4-BE49-F238E27FC236}">
                <a16:creationId xmlns:a16="http://schemas.microsoft.com/office/drawing/2014/main" id="{5862CE7D-40C9-4A11-A65F-9C4B4CB13CCE}"/>
              </a:ext>
            </a:extLst>
          </p:cNvPr>
          <p:cNvSpPr txBox="1"/>
          <p:nvPr/>
        </p:nvSpPr>
        <p:spPr>
          <a:xfrm>
            <a:off x="762000" y="1184063"/>
            <a:ext cx="4572000" cy="5570756"/>
          </a:xfrm>
          <a:prstGeom prst="rect">
            <a:avLst/>
          </a:prstGeom>
          <a:solidFill>
            <a:srgbClr val="099BDD"/>
          </a:solidFill>
        </p:spPr>
        <p:txBody>
          <a:bodyPr wrap="square" rtlCol="0">
            <a:spAutoFit/>
          </a:bodyPr>
          <a:lstStyle/>
          <a:p>
            <a:pPr algn="just"/>
            <a:r>
              <a:rPr lang="en-US" b="1" i="1" u="none" strike="noStrike" baseline="0" dirty="0">
                <a:solidFill>
                  <a:srgbClr val="FFFFFF"/>
                </a:solidFill>
                <a:latin typeface="Quattrocento Sans" panose="020B0502050000020003" pitchFamily="34" charset="0"/>
              </a:rPr>
              <a:t>01. Invest time in your pitch deck.</a:t>
            </a:r>
            <a:r>
              <a:rPr lang="en-US" b="1"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Spend those extra hours perfecting your pitch, read it to yourself and make sure there isn’t a single spelling mistake or text box mis-aligned. Investors will notice!</a:t>
            </a:r>
          </a:p>
          <a:p>
            <a:pPr algn="just"/>
            <a:endParaRPr lang="en-US" sz="1600" b="0" u="none" strike="noStrike" baseline="0" dirty="0">
              <a:solidFill>
                <a:srgbClr val="FFFFFF"/>
              </a:solidFill>
              <a:latin typeface="Quattrocento Sans" panose="020B0502050000020003" pitchFamily="34" charset="0"/>
            </a:endParaRPr>
          </a:p>
          <a:p>
            <a:pPr algn="just"/>
            <a:endParaRPr lang="en-US" sz="1600" b="0"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02. Make a plan </a:t>
            </a:r>
            <a:r>
              <a:rPr lang="en-US" sz="1600" b="0" u="none" strike="noStrike" baseline="0" dirty="0">
                <a:solidFill>
                  <a:srgbClr val="FFFFFF"/>
                </a:solidFill>
                <a:latin typeface="Quattrocento Sans" panose="020B0502050000020003" pitchFamily="34" charset="0"/>
              </a:rPr>
              <a:t>of what you want to</a:t>
            </a:r>
          </a:p>
          <a:p>
            <a:pPr algn="just"/>
            <a:r>
              <a:rPr lang="en-US" sz="1600" b="0" u="none" strike="noStrike" baseline="0" dirty="0">
                <a:solidFill>
                  <a:srgbClr val="FFFFFF"/>
                </a:solidFill>
                <a:latin typeface="Quattrocento Sans" panose="020B0502050000020003" pitchFamily="34" charset="0"/>
              </a:rPr>
              <a:t>say and how you are going to tell your</a:t>
            </a:r>
          </a:p>
          <a:p>
            <a:pPr algn="just"/>
            <a:r>
              <a:rPr lang="en-US" sz="1600" b="0" u="none" strike="noStrike" baseline="0" dirty="0">
                <a:solidFill>
                  <a:srgbClr val="FFFFFF"/>
                </a:solidFill>
                <a:latin typeface="Quattrocento Sans" panose="020B0502050000020003" pitchFamily="34" charset="0"/>
              </a:rPr>
              <a:t>story. Once you have a plan, fill in the</a:t>
            </a:r>
          </a:p>
          <a:p>
            <a:pPr algn="just"/>
            <a:r>
              <a:rPr lang="en-US" sz="1600" b="0" u="none" strike="noStrike" baseline="0" dirty="0">
                <a:solidFill>
                  <a:srgbClr val="FFFFFF"/>
                </a:solidFill>
                <a:latin typeface="Quattrocento Sans" panose="020B0502050000020003" pitchFamily="34" charset="0"/>
              </a:rPr>
              <a:t>gaps. This is always better than a brain</a:t>
            </a:r>
          </a:p>
          <a:p>
            <a:pPr algn="just"/>
            <a:r>
              <a:rPr lang="en-US" sz="1600" b="0" u="none" strike="noStrike" baseline="0" dirty="0">
                <a:solidFill>
                  <a:srgbClr val="FFFFFF"/>
                </a:solidFill>
                <a:latin typeface="Quattrocento Sans" panose="020B0502050000020003" pitchFamily="34" charset="0"/>
              </a:rPr>
              <a:t>dump and will stop your pitch from</a:t>
            </a:r>
          </a:p>
          <a:p>
            <a:pPr algn="just"/>
            <a:r>
              <a:rPr lang="en-US" sz="1600" b="0" u="none" strike="noStrike" baseline="0" dirty="0">
                <a:solidFill>
                  <a:srgbClr val="FFFFFF"/>
                </a:solidFill>
                <a:latin typeface="Quattrocento Sans" panose="020B0502050000020003" pitchFamily="34" charset="0"/>
              </a:rPr>
              <a:t>being disconnected and confusing.</a:t>
            </a:r>
          </a:p>
          <a:p>
            <a:pPr algn="just"/>
            <a:endParaRPr lang="en-US" sz="1600" b="1" u="none" strike="noStrike" baseline="0" dirty="0">
              <a:solidFill>
                <a:srgbClr val="FFFFFF"/>
              </a:solidFill>
              <a:latin typeface="Quattrocento Sans" panose="020B0502050000020003" pitchFamily="34" charset="0"/>
            </a:endParaRPr>
          </a:p>
          <a:p>
            <a:pPr algn="just"/>
            <a:endParaRPr lang="en-US" sz="1600" b="1"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03. Know your market. </a:t>
            </a:r>
            <a:r>
              <a:rPr lang="en-US" sz="1600" b="0" u="none" strike="noStrike" baseline="0" dirty="0">
                <a:solidFill>
                  <a:srgbClr val="FFFFFF"/>
                </a:solidFill>
                <a:latin typeface="Quattrocento Sans" panose="020B0502050000020003" pitchFamily="34" charset="0"/>
              </a:rPr>
              <a:t>Do a high level</a:t>
            </a:r>
          </a:p>
          <a:p>
            <a:pPr algn="just"/>
            <a:r>
              <a:rPr lang="en-US" sz="1600" b="0" u="none" strike="noStrike" baseline="0" dirty="0">
                <a:solidFill>
                  <a:srgbClr val="FFFFFF"/>
                </a:solidFill>
                <a:latin typeface="Quattrocento Sans" panose="020B0502050000020003" pitchFamily="34" charset="0"/>
              </a:rPr>
              <a:t>of research into your ‘total addressable’,</a:t>
            </a:r>
          </a:p>
          <a:p>
            <a:pPr algn="just"/>
            <a:r>
              <a:rPr lang="en-US" sz="1600" b="0" u="none" strike="noStrike" baseline="0" dirty="0">
                <a:solidFill>
                  <a:srgbClr val="FFFFFF"/>
                </a:solidFill>
                <a:latin typeface="Quattrocento Sans" panose="020B0502050000020003" pitchFamily="34" charset="0"/>
              </a:rPr>
              <a:t>‘serviceable attainable’ and ‘serviceable</a:t>
            </a:r>
          </a:p>
          <a:p>
            <a:pPr algn="just"/>
            <a:r>
              <a:rPr lang="en-US" sz="1600" b="0" u="none" strike="noStrike" baseline="0" dirty="0">
                <a:solidFill>
                  <a:srgbClr val="FFFFFF"/>
                </a:solidFill>
                <a:latin typeface="Quattrocento Sans" panose="020B0502050000020003" pitchFamily="34" charset="0"/>
              </a:rPr>
              <a:t>obtainable’ markets - </a:t>
            </a:r>
            <a:r>
              <a:rPr lang="en-US" sz="1600" b="1" u="none" strike="noStrike" baseline="0" dirty="0">
                <a:solidFill>
                  <a:srgbClr val="FFFFFF"/>
                </a:solidFill>
                <a:latin typeface="Quattrocento Sans" panose="020B0502050000020003" pitchFamily="34" charset="0"/>
              </a:rPr>
              <a:t>‘TAM SAM SOM’</a:t>
            </a:r>
          </a:p>
          <a:p>
            <a:pPr algn="just"/>
            <a:r>
              <a:rPr lang="en-US" sz="1600" b="0" u="none" strike="noStrike" baseline="0" dirty="0">
                <a:solidFill>
                  <a:srgbClr val="FFFFFF"/>
                </a:solidFill>
                <a:latin typeface="Quattrocento Sans" panose="020B0502050000020003" pitchFamily="34" charset="0"/>
              </a:rPr>
              <a:t>for short. This will allow you to express to the investor who your customers are and what chunk of the pie you plan to take.</a:t>
            </a:r>
            <a:endParaRPr lang="en-US" sz="1600" dirty="0">
              <a:latin typeface="Quattrocento Sans" panose="020B0502050000020003" pitchFamily="34" charset="0"/>
            </a:endParaRPr>
          </a:p>
        </p:txBody>
      </p:sp>
      <p:sp>
        <p:nvSpPr>
          <p:cNvPr id="8" name="TextBox 7">
            <a:extLst>
              <a:ext uri="{FF2B5EF4-FFF2-40B4-BE49-F238E27FC236}">
                <a16:creationId xmlns:a16="http://schemas.microsoft.com/office/drawing/2014/main" id="{1291075B-C86A-4997-8FC9-D35BEF4AB89F}"/>
              </a:ext>
            </a:extLst>
          </p:cNvPr>
          <p:cNvSpPr txBox="1"/>
          <p:nvPr/>
        </p:nvSpPr>
        <p:spPr>
          <a:xfrm>
            <a:off x="6858000" y="1184063"/>
            <a:ext cx="4572000" cy="5486400"/>
          </a:xfrm>
          <a:prstGeom prst="rect">
            <a:avLst/>
          </a:prstGeom>
          <a:solidFill>
            <a:srgbClr val="099BDD"/>
          </a:solidFill>
        </p:spPr>
        <p:txBody>
          <a:bodyPr wrap="square" rtlCol="0">
            <a:spAutoFit/>
          </a:bodyPr>
          <a:lstStyle/>
          <a:p>
            <a:pPr algn="just"/>
            <a:r>
              <a:rPr lang="en-US" b="1" i="1" u="none" strike="noStrike" baseline="0" dirty="0">
                <a:solidFill>
                  <a:srgbClr val="FFFFFF"/>
                </a:solidFill>
                <a:latin typeface="Quattrocento Sans" panose="020B0502050000020003" pitchFamily="34" charset="0"/>
              </a:rPr>
              <a:t>04. Share with friends and family </a:t>
            </a:r>
            <a:r>
              <a:rPr lang="en-US" sz="1600" b="0" u="none" strike="noStrike" baseline="0" dirty="0">
                <a:solidFill>
                  <a:srgbClr val="FFFFFF"/>
                </a:solidFill>
                <a:latin typeface="Quattrocento Sans" panose="020B0502050000020003" pitchFamily="34" charset="0"/>
              </a:rPr>
              <a:t>before approaching investors. A fresh pair of eyes is always helpful and will allow for extra spelling / grammar checks.</a:t>
            </a:r>
          </a:p>
          <a:p>
            <a:pPr algn="just"/>
            <a:endParaRPr lang="en-US" sz="1600" dirty="0">
              <a:solidFill>
                <a:srgbClr val="FFFFFF"/>
              </a:solidFill>
              <a:latin typeface="Quattrocento Sans" panose="020B0502050000020003" pitchFamily="34" charset="0"/>
            </a:endParaRPr>
          </a:p>
          <a:p>
            <a:pPr algn="just"/>
            <a:endParaRPr lang="en-US" sz="1600" b="0"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05. Pitch yourself. </a:t>
            </a:r>
            <a:r>
              <a:rPr lang="en-US" sz="1600" b="0" u="none" strike="noStrike" baseline="0" dirty="0">
                <a:solidFill>
                  <a:srgbClr val="FFFFFF"/>
                </a:solidFill>
                <a:latin typeface="Quattrocento Sans" panose="020B0502050000020003" pitchFamily="34" charset="0"/>
              </a:rPr>
              <a:t>Make sure your team slide has plenty of detail on why an investor should choose you and your business over the 30 pitches they are reading today. An investor will often choose an A team with a B product over a B team with an A product.</a:t>
            </a:r>
          </a:p>
          <a:p>
            <a:pPr algn="just"/>
            <a:endParaRPr lang="en-US" sz="1600" dirty="0">
              <a:solidFill>
                <a:srgbClr val="FFFFFF"/>
              </a:solidFill>
              <a:latin typeface="Quattrocento Sans" panose="020B0502050000020003" pitchFamily="34" charset="0"/>
            </a:endParaRPr>
          </a:p>
          <a:p>
            <a:pPr algn="just"/>
            <a:endParaRPr lang="en-US" sz="1600" b="0"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06. Boast about your traction and progress</a:t>
            </a:r>
            <a:r>
              <a:rPr lang="en-US" b="0" i="1"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don’t be shy. Sing about any traction you have, even if you are pre- MVP - find a way to show traction in your pitch deck. </a:t>
            </a:r>
            <a:endParaRPr lang="en-US" sz="1600" dirty="0">
              <a:latin typeface="Quattrocento Sans" panose="020B0502050000020003" pitchFamily="34" charset="0"/>
            </a:endParaRPr>
          </a:p>
        </p:txBody>
      </p:sp>
    </p:spTree>
    <p:extLst>
      <p:ext uri="{BB962C8B-B14F-4D97-AF65-F5344CB8AC3E}">
        <p14:creationId xmlns:p14="http://schemas.microsoft.com/office/powerpoint/2010/main" val="85134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CF0DC8-0239-49AC-B190-5D00752CE1B0}"/>
              </a:ext>
            </a:extLst>
          </p:cNvPr>
          <p:cNvSpPr/>
          <p:nvPr/>
        </p:nvSpPr>
        <p:spPr>
          <a:xfrm>
            <a:off x="0" y="1019331"/>
            <a:ext cx="6096000" cy="58386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099BDD"/>
              </a:solidFill>
              <a:latin typeface="Quattrocento Sans" panose="020B0502050000020003" pitchFamily="34" charset="0"/>
            </a:endParaRPr>
          </a:p>
        </p:txBody>
      </p:sp>
      <p:sp>
        <p:nvSpPr>
          <p:cNvPr id="5" name="Rectangle 4">
            <a:extLst>
              <a:ext uri="{FF2B5EF4-FFF2-40B4-BE49-F238E27FC236}">
                <a16:creationId xmlns:a16="http://schemas.microsoft.com/office/drawing/2014/main" id="{BA042880-0965-427C-95A1-C2673F3A905A}"/>
              </a:ext>
            </a:extLst>
          </p:cNvPr>
          <p:cNvSpPr/>
          <p:nvPr/>
        </p:nvSpPr>
        <p:spPr>
          <a:xfrm>
            <a:off x="6096000" y="1019330"/>
            <a:ext cx="6096000" cy="58386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099BDD"/>
              </a:solidFill>
              <a:latin typeface="Quattrocento Sans" panose="020B0502050000020003" pitchFamily="34" charset="0"/>
            </a:endParaRPr>
          </a:p>
        </p:txBody>
      </p:sp>
      <p:sp>
        <p:nvSpPr>
          <p:cNvPr id="7" name="Title 1">
            <a:extLst>
              <a:ext uri="{FF2B5EF4-FFF2-40B4-BE49-F238E27FC236}">
                <a16:creationId xmlns:a16="http://schemas.microsoft.com/office/drawing/2014/main" id="{349B8241-B2D5-4097-8B49-EB161AAE1581}"/>
              </a:ext>
            </a:extLst>
          </p:cNvPr>
          <p:cNvSpPr txBox="1">
            <a:spLocks/>
          </p:cNvSpPr>
          <p:nvPr/>
        </p:nvSpPr>
        <p:spPr>
          <a:xfrm>
            <a:off x="0" y="0"/>
            <a:ext cx="12192000" cy="1019329"/>
          </a:xfrm>
          <a:prstGeom prst="rect">
            <a:avLst/>
          </a:prstGeom>
          <a:solidFill>
            <a:srgbClr val="EB4C19"/>
          </a:solidFill>
        </p:spPr>
        <p:txBody>
          <a:bodyPr vert="horz" lIns="0" tIns="45720" rIns="0" bIns="45720" numCol="1" rtlCol="0" anchor="ctr">
            <a:normAutofit/>
          </a:bodyPr>
          <a:lstStyle>
            <a:lvl1pPr algn="l" defTabSz="914400" rtl="0" eaLnBrk="1" latinLnBrk="0" hangingPunct="1">
              <a:lnSpc>
                <a:spcPct val="90000"/>
              </a:lnSpc>
              <a:spcBef>
                <a:spcPct val="0"/>
              </a:spcBef>
              <a:buNone/>
              <a:defRPr sz="4500" b="0" i="0" kern="1200" cap="all" baseline="0">
                <a:solidFill>
                  <a:schemeClr val="accent4">
                    <a:lumMod val="75000"/>
                  </a:schemeClr>
                </a:solidFill>
                <a:latin typeface="Sagona ExtraLight" panose="02020303050505020204" pitchFamily="18" charset="0"/>
                <a:ea typeface="+mj-ea"/>
                <a:cs typeface="+mj-cs"/>
              </a:defRPr>
            </a:lvl1pPr>
          </a:lstStyle>
          <a:p>
            <a:pPr algn="ctr"/>
            <a:r>
              <a:rPr lang="en-US" sz="2800" b="1" dirty="0">
                <a:solidFill>
                  <a:schemeClr val="tx1"/>
                </a:solidFill>
                <a:latin typeface="Quattrocento Sans" panose="020B0502050000020003" pitchFamily="34" charset="0"/>
                <a:cs typeface="Segoe UI" panose="020B0502040204020203" pitchFamily="34" charset="0"/>
              </a:rPr>
              <a:t>Pitch deck </a:t>
            </a:r>
            <a:r>
              <a:rPr lang="en-US" sz="2800" b="1" dirty="0" err="1">
                <a:solidFill>
                  <a:schemeClr val="tx1"/>
                </a:solidFill>
                <a:latin typeface="Quattrocento Sans" panose="020B0502050000020003" pitchFamily="34" charset="0"/>
                <a:cs typeface="Segoe UI" panose="020B0502040204020203" pitchFamily="34" charset="0"/>
              </a:rPr>
              <a:t>don’t’s</a:t>
            </a:r>
            <a:endParaRPr lang="en-US" sz="2800" b="1" dirty="0">
              <a:solidFill>
                <a:schemeClr val="tx1"/>
              </a:solidFill>
              <a:latin typeface="Quattrocento Sans" panose="020B0502050000020003" pitchFamily="34" charset="0"/>
              <a:cs typeface="Segoe UI" panose="020B0502040204020203" pitchFamily="34" charset="0"/>
            </a:endParaRPr>
          </a:p>
        </p:txBody>
      </p:sp>
      <p:sp>
        <p:nvSpPr>
          <p:cNvPr id="2" name="TextBox 1">
            <a:extLst>
              <a:ext uri="{FF2B5EF4-FFF2-40B4-BE49-F238E27FC236}">
                <a16:creationId xmlns:a16="http://schemas.microsoft.com/office/drawing/2014/main" id="{5862CE7D-40C9-4A11-A65F-9C4B4CB13CCE}"/>
              </a:ext>
            </a:extLst>
          </p:cNvPr>
          <p:cNvSpPr txBox="1"/>
          <p:nvPr/>
        </p:nvSpPr>
        <p:spPr>
          <a:xfrm>
            <a:off x="762000" y="1184061"/>
            <a:ext cx="4572000" cy="5486400"/>
          </a:xfrm>
          <a:prstGeom prst="rect">
            <a:avLst/>
          </a:prstGeom>
          <a:solidFill>
            <a:srgbClr val="EB4C19"/>
          </a:solidFill>
        </p:spPr>
        <p:txBody>
          <a:bodyPr wrap="square" rtlCol="0">
            <a:spAutoFit/>
          </a:bodyPr>
          <a:lstStyle/>
          <a:p>
            <a:pPr algn="just"/>
            <a:r>
              <a:rPr lang="en-US" b="1" i="1" u="none" strike="noStrike" baseline="0" dirty="0">
                <a:solidFill>
                  <a:srgbClr val="FFFFFF"/>
                </a:solidFill>
                <a:latin typeface="Quattrocento Sans" panose="020B0502050000020003" pitchFamily="34" charset="0"/>
              </a:rPr>
              <a:t>01. Don’t overdo it.</a:t>
            </a:r>
            <a:r>
              <a:rPr lang="en-US" sz="1600" b="1"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Unfortunately, investors do not have enough time to read a 30-40 slide pitch deck. We recommend a deck with a maximum of 15-20 slides. This will allow you to get all of the relevant information in without overwhelming the reader.</a:t>
            </a:r>
          </a:p>
          <a:p>
            <a:pPr algn="just"/>
            <a:endParaRPr lang="en-US" sz="1600" dirty="0">
              <a:solidFill>
                <a:srgbClr val="FFFFFF"/>
              </a:solidFill>
              <a:latin typeface="Quattrocento Sans" panose="020B0502050000020003" pitchFamily="34" charset="0"/>
            </a:endParaRPr>
          </a:p>
          <a:p>
            <a:pPr algn="just"/>
            <a:endParaRPr lang="en-US" sz="1600" b="0"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02. A shorter pitch deck </a:t>
            </a:r>
            <a:r>
              <a:rPr lang="en-US" sz="1600" b="0" u="none" strike="noStrike" baseline="0" dirty="0">
                <a:solidFill>
                  <a:srgbClr val="FFFFFF"/>
                </a:solidFill>
                <a:latin typeface="Quattrocento Sans" panose="020B0502050000020003" pitchFamily="34" charset="0"/>
              </a:rPr>
              <a:t>can always be followed up with something more substantial, but for the initial deck, keep it short and sweet. It’s like watching a movie trailer and deciding to skip or watch the full film.</a:t>
            </a:r>
          </a:p>
          <a:p>
            <a:pPr algn="just"/>
            <a:endParaRPr lang="en-US" sz="1600" dirty="0">
              <a:solidFill>
                <a:srgbClr val="FFFFFF"/>
              </a:solidFill>
              <a:latin typeface="Quattrocento Sans" panose="020B0502050000020003" pitchFamily="34" charset="0"/>
            </a:endParaRPr>
          </a:p>
          <a:p>
            <a:pPr algn="just"/>
            <a:endParaRPr lang="en-US" sz="1600" b="0"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03. Don’t be afraid to ask for help</a:t>
            </a:r>
            <a:r>
              <a:rPr lang="en-US" sz="1600" b="1"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There are lots of professionals who can do a great job of creating pitch.</a:t>
            </a:r>
            <a:endParaRPr lang="en-US" sz="1400" dirty="0">
              <a:latin typeface="Quattrocento Sans" panose="020B0502050000020003" pitchFamily="34" charset="0"/>
            </a:endParaRPr>
          </a:p>
        </p:txBody>
      </p:sp>
      <p:sp>
        <p:nvSpPr>
          <p:cNvPr id="8" name="TextBox 7">
            <a:extLst>
              <a:ext uri="{FF2B5EF4-FFF2-40B4-BE49-F238E27FC236}">
                <a16:creationId xmlns:a16="http://schemas.microsoft.com/office/drawing/2014/main" id="{1291075B-C86A-4997-8FC9-D35BEF4AB89F}"/>
              </a:ext>
            </a:extLst>
          </p:cNvPr>
          <p:cNvSpPr txBox="1"/>
          <p:nvPr/>
        </p:nvSpPr>
        <p:spPr>
          <a:xfrm>
            <a:off x="6858000" y="1184060"/>
            <a:ext cx="4572000" cy="5486400"/>
          </a:xfrm>
          <a:prstGeom prst="rect">
            <a:avLst/>
          </a:prstGeom>
          <a:solidFill>
            <a:srgbClr val="EB4C19"/>
          </a:solidFill>
        </p:spPr>
        <p:txBody>
          <a:bodyPr wrap="square" rtlCol="0">
            <a:spAutoFit/>
          </a:bodyPr>
          <a:lstStyle/>
          <a:p>
            <a:pPr algn="just"/>
            <a:r>
              <a:rPr lang="en-US" b="1" i="1" u="none" strike="noStrike" baseline="0" dirty="0">
                <a:solidFill>
                  <a:srgbClr val="FFFFFF"/>
                </a:solidFill>
                <a:latin typeface="Quattrocento Sans" panose="020B0502050000020003" pitchFamily="34" charset="0"/>
              </a:rPr>
              <a:t>04. Don’t forget to compare yourself to your competitors </a:t>
            </a:r>
            <a:r>
              <a:rPr lang="en-US" sz="1600" b="0" u="none" strike="noStrike" baseline="0" dirty="0">
                <a:solidFill>
                  <a:srgbClr val="FFFFFF"/>
                </a:solidFill>
                <a:latin typeface="Quattrocento Sans" panose="020B0502050000020003" pitchFamily="34" charset="0"/>
              </a:rPr>
              <a:t>(and state why you are better). Saying that there are no competitors in your space won’t win anyone over.</a:t>
            </a:r>
          </a:p>
          <a:p>
            <a:pPr algn="just"/>
            <a:endParaRPr lang="en-US" sz="1600" i="1" dirty="0">
              <a:solidFill>
                <a:srgbClr val="FFFFFF"/>
              </a:solidFill>
              <a:latin typeface="Quattrocento Sans" panose="020B0502050000020003" pitchFamily="34" charset="0"/>
            </a:endParaRPr>
          </a:p>
          <a:p>
            <a:pPr algn="just"/>
            <a:endParaRPr lang="en-US" sz="1600" b="0" i="1"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05. Don’t use too much text</a:t>
            </a:r>
            <a:r>
              <a:rPr lang="en-US" b="1"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A combination of text and imagery will make the pitch deck much more digestible for the reader. A picture speaks a thousand words, and no one wants to read a thousand-word pitch deck. We live in the Twitter generation, so make sure you can describe your company within the 280-character limit or less.</a:t>
            </a:r>
          </a:p>
          <a:p>
            <a:pPr algn="just"/>
            <a:endParaRPr lang="en-US" sz="1600" i="1" dirty="0">
              <a:solidFill>
                <a:srgbClr val="FFFFFF"/>
              </a:solidFill>
              <a:latin typeface="Quattrocento Sans" panose="020B0502050000020003" pitchFamily="34" charset="0"/>
            </a:endParaRPr>
          </a:p>
          <a:p>
            <a:pPr algn="just"/>
            <a:endParaRPr lang="en-US" sz="1600" b="0" i="1" u="none" strike="noStrike" baseline="0" dirty="0">
              <a:solidFill>
                <a:srgbClr val="FFFFFF"/>
              </a:solidFill>
              <a:latin typeface="Quattrocento Sans" panose="020B0502050000020003" pitchFamily="34" charset="0"/>
            </a:endParaRPr>
          </a:p>
          <a:p>
            <a:pPr algn="just"/>
            <a:r>
              <a:rPr lang="en-US" b="1" i="1" u="none" strike="noStrike" baseline="0" dirty="0">
                <a:solidFill>
                  <a:srgbClr val="FFFFFF"/>
                </a:solidFill>
                <a:latin typeface="Quattrocento Sans" panose="020B0502050000020003" pitchFamily="34" charset="0"/>
              </a:rPr>
              <a:t>06. Don’t forget to ask for money.</a:t>
            </a:r>
            <a:r>
              <a:rPr lang="en-US" sz="1600" b="1" i="0" u="none" strike="noStrike" baseline="0" dirty="0">
                <a:solidFill>
                  <a:srgbClr val="FFFFFF"/>
                </a:solidFill>
                <a:latin typeface="Quattrocento Sans" panose="020B0502050000020003" pitchFamily="34" charset="0"/>
              </a:rPr>
              <a:t> </a:t>
            </a:r>
            <a:r>
              <a:rPr lang="en-US" sz="1600" b="0" u="none" strike="noStrike" baseline="0" dirty="0">
                <a:solidFill>
                  <a:srgbClr val="FFFFFF"/>
                </a:solidFill>
                <a:latin typeface="Quattrocento Sans" panose="020B0502050000020003" pitchFamily="34" charset="0"/>
              </a:rPr>
              <a:t>Many pitch decks forget to ask what they have come for… Funding! Be upfront about how much you’re</a:t>
            </a:r>
          </a:p>
          <a:p>
            <a:pPr algn="just"/>
            <a:r>
              <a:rPr lang="en-US" sz="1600" b="0" u="none" strike="noStrike" baseline="0" dirty="0">
                <a:solidFill>
                  <a:srgbClr val="FFFFFF"/>
                </a:solidFill>
                <a:latin typeface="Quattrocento Sans" panose="020B0502050000020003" pitchFamily="34" charset="0"/>
              </a:rPr>
              <a:t>looking for, what you will use it for, your valuation and use of funds.</a:t>
            </a:r>
            <a:endParaRPr lang="en-US" sz="1600" dirty="0">
              <a:latin typeface="Quattrocento Sans" panose="020B0502050000020003" pitchFamily="34" charset="0"/>
            </a:endParaRPr>
          </a:p>
        </p:txBody>
      </p:sp>
      <p:sp>
        <p:nvSpPr>
          <p:cNvPr id="9" name="Oval 8">
            <a:extLst>
              <a:ext uri="{FF2B5EF4-FFF2-40B4-BE49-F238E27FC236}">
                <a16:creationId xmlns:a16="http://schemas.microsoft.com/office/drawing/2014/main" id="{A001F5FE-5E43-47ED-926E-9F105666358D}"/>
              </a:ext>
            </a:extLst>
          </p:cNvPr>
          <p:cNvSpPr/>
          <p:nvPr/>
        </p:nvSpPr>
        <p:spPr>
          <a:xfrm>
            <a:off x="-1266092" y="492369"/>
            <a:ext cx="720000" cy="720000"/>
          </a:xfrm>
          <a:prstGeom prst="ellipse">
            <a:avLst/>
          </a:prstGeom>
          <a:solidFill>
            <a:srgbClr val="F9A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0" name="Oval 9">
            <a:extLst>
              <a:ext uri="{FF2B5EF4-FFF2-40B4-BE49-F238E27FC236}">
                <a16:creationId xmlns:a16="http://schemas.microsoft.com/office/drawing/2014/main" id="{A1A7063C-AFFD-41DD-BFAD-2E61242B0078}"/>
              </a:ext>
            </a:extLst>
          </p:cNvPr>
          <p:cNvSpPr/>
          <p:nvPr/>
        </p:nvSpPr>
        <p:spPr>
          <a:xfrm>
            <a:off x="-1266092" y="1283676"/>
            <a:ext cx="720000" cy="720000"/>
          </a:xfrm>
          <a:prstGeom prst="ellipse">
            <a:avLst/>
          </a:prstGeom>
          <a:solidFill>
            <a:srgbClr val="31A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1" name="Oval 10">
            <a:extLst>
              <a:ext uri="{FF2B5EF4-FFF2-40B4-BE49-F238E27FC236}">
                <a16:creationId xmlns:a16="http://schemas.microsoft.com/office/drawing/2014/main" id="{09D40C72-A0B3-42D0-B83D-28B8CEDC0A7D}"/>
              </a:ext>
            </a:extLst>
          </p:cNvPr>
          <p:cNvSpPr/>
          <p:nvPr/>
        </p:nvSpPr>
        <p:spPr>
          <a:xfrm>
            <a:off x="-1266092" y="2110153"/>
            <a:ext cx="720000" cy="720000"/>
          </a:xfrm>
          <a:prstGeom prst="ellipse">
            <a:avLst/>
          </a:prstGeom>
          <a:solidFill>
            <a:srgbClr val="3BA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2" name="Oval 11">
            <a:extLst>
              <a:ext uri="{FF2B5EF4-FFF2-40B4-BE49-F238E27FC236}">
                <a16:creationId xmlns:a16="http://schemas.microsoft.com/office/drawing/2014/main" id="{EDD9A63F-C0F4-48EE-BE8F-79611089F09D}"/>
              </a:ext>
            </a:extLst>
          </p:cNvPr>
          <p:cNvSpPr/>
          <p:nvPr/>
        </p:nvSpPr>
        <p:spPr>
          <a:xfrm>
            <a:off x="-1266092" y="2901461"/>
            <a:ext cx="720000" cy="720000"/>
          </a:xfrm>
          <a:prstGeom prst="ellipse">
            <a:avLst/>
          </a:prstGeom>
          <a:solidFill>
            <a:srgbClr val="EB4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
        <p:nvSpPr>
          <p:cNvPr id="13" name="Oval 12">
            <a:extLst>
              <a:ext uri="{FF2B5EF4-FFF2-40B4-BE49-F238E27FC236}">
                <a16:creationId xmlns:a16="http://schemas.microsoft.com/office/drawing/2014/main" id="{DB0180A6-C035-4023-A122-47EFCFAE6B4F}"/>
              </a:ext>
            </a:extLst>
          </p:cNvPr>
          <p:cNvSpPr/>
          <p:nvPr/>
        </p:nvSpPr>
        <p:spPr>
          <a:xfrm>
            <a:off x="-1266092" y="3763107"/>
            <a:ext cx="720000" cy="720000"/>
          </a:xfrm>
          <a:prstGeom prst="ellipse">
            <a:avLst/>
          </a:prstGeom>
          <a:solidFill>
            <a:srgbClr val="1E1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D">
              <a:latin typeface="Quattrocento Sans" panose="020B0502050000020003" pitchFamily="34" charset="0"/>
            </a:endParaRPr>
          </a:p>
        </p:txBody>
      </p:sp>
    </p:spTree>
    <p:extLst>
      <p:ext uri="{BB962C8B-B14F-4D97-AF65-F5344CB8AC3E}">
        <p14:creationId xmlns:p14="http://schemas.microsoft.com/office/powerpoint/2010/main" val="3786047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290</TotalTime>
  <Words>1137</Words>
  <Application>Microsoft Office PowerPoint</Application>
  <PresentationFormat>Widescreen</PresentationFormat>
  <Paragraphs>140</Paragraphs>
  <Slides>12</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Corbel</vt:lpstr>
      <vt:lpstr>Quattrocento Sans</vt:lpstr>
      <vt:lpstr>Segoe UI</vt:lpstr>
      <vt:lpstr>Wingdings</vt:lpstr>
      <vt:lpstr>Banded</vt:lpstr>
      <vt:lpstr>Office Theme</vt:lpstr>
      <vt:lpstr>PowerPoint Presentation</vt:lpstr>
      <vt:lpstr>PowerPoint Presentation</vt:lpstr>
      <vt:lpstr>PowerPoint Presentation</vt:lpstr>
      <vt:lpstr>PowerPoint Presentation</vt:lpstr>
      <vt:lpstr>A clear and well though out business plan is necessary to attract the investors</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readiness of startups</dc:title>
  <dc:creator>Md. Anowar Jahid</dc:creator>
  <cp:lastModifiedBy>Md. Anowar Jahid</cp:lastModifiedBy>
  <cp:revision>37</cp:revision>
  <dcterms:created xsi:type="dcterms:W3CDTF">2022-03-23T17:42:52Z</dcterms:created>
  <dcterms:modified xsi:type="dcterms:W3CDTF">2022-03-24T07:47:22Z</dcterms:modified>
</cp:coreProperties>
</file>